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10"/>
  </p:notesMasterIdLst>
  <p:sldIdLst>
    <p:sldId id="256" r:id="rId5"/>
    <p:sldId id="1503" r:id="rId6"/>
    <p:sldId id="264" r:id="rId7"/>
    <p:sldId id="297" r:id="rId8"/>
    <p:sldId id="1506" r:id="rId9"/>
  </p:sldIdLst>
  <p:sldSz cx="9144000" cy="5143500" type="screen16x9"/>
  <p:notesSz cx="6858000" cy="9144000"/>
  <p:embeddedFontLst>
    <p:embeddedFont>
      <p:font typeface="Arial Nova" panose="020B0504020202020204" pitchFamily="34" charset="0"/>
      <p:regular r:id="rId11"/>
      <p:bold r:id="rId12"/>
      <p:italic r:id="rId13"/>
      <p:boldItalic r:id="rId14"/>
    </p:embeddedFont>
    <p:embeddedFont>
      <p:font typeface="Arial Nova Light" panose="020B0304020202020204" pitchFamily="34" charset="0"/>
      <p:regular r:id="rId15"/>
      <p:italic r:id="rId16"/>
    </p:embeddedFont>
    <p:embeddedFont>
      <p:font typeface="Lato" panose="020B0604020202020204"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le Wintzloff" initials="RW" lastIdx="1" clrIdx="0">
    <p:extLst>
      <p:ext uri="{19B8F6BF-5375-455C-9EA6-DF929625EA0E}">
        <p15:presenceInfo xmlns:p15="http://schemas.microsoft.com/office/powerpoint/2012/main" userId="S::Rachelle.WINTZLOFF@hpw.qld.gov.au::56555ddf-5cad-40f0-bc5a-13f0361920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AEC0A-57C0-4B0D-8EC7-B0F81F9E0A40}"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AU"/>
        </a:p>
      </dgm:t>
    </dgm:pt>
    <dgm:pt modelId="{C9377B48-AF33-40B2-9F85-BFEA663530E3}">
      <dgm:prSet/>
      <dgm:spPr/>
      <dgm:t>
        <a:bodyPr/>
        <a:lstStyle/>
        <a:p>
          <a:r>
            <a:rPr lang="en-AU" dirty="0"/>
            <a:t>Whole of Government Response Initiated</a:t>
          </a:r>
        </a:p>
      </dgm:t>
    </dgm:pt>
    <dgm:pt modelId="{C686244F-1AF6-40A3-B134-150939868BA3}" type="parTrans" cxnId="{FCE2DA45-1C78-4CE8-B8B7-24F33E876797}">
      <dgm:prSet/>
      <dgm:spPr/>
      <dgm:t>
        <a:bodyPr/>
        <a:lstStyle/>
        <a:p>
          <a:endParaRPr lang="en-AU"/>
        </a:p>
      </dgm:t>
    </dgm:pt>
    <dgm:pt modelId="{596D4B63-91EC-468B-8E9A-0CD3F503BB2C}" type="sibTrans" cxnId="{FCE2DA45-1C78-4CE8-B8B7-24F33E876797}">
      <dgm:prSet/>
      <dgm:spPr/>
      <dgm:t>
        <a:bodyPr/>
        <a:lstStyle/>
        <a:p>
          <a:endParaRPr lang="en-AU"/>
        </a:p>
      </dgm:t>
    </dgm:pt>
    <dgm:pt modelId="{5C61BB1A-CE02-4223-88EB-6BF0686A0993}" type="pres">
      <dgm:prSet presAssocID="{E26AEC0A-57C0-4B0D-8EC7-B0F81F9E0A40}" presName="Name0" presStyleCnt="0">
        <dgm:presLayoutVars>
          <dgm:dir/>
          <dgm:animLvl val="lvl"/>
          <dgm:resizeHandles val="exact"/>
        </dgm:presLayoutVars>
      </dgm:prSet>
      <dgm:spPr/>
    </dgm:pt>
    <dgm:pt modelId="{62CFFD4D-91FD-495F-8D5F-CB2C9D8012BA}" type="pres">
      <dgm:prSet presAssocID="{C9377B48-AF33-40B2-9F85-BFEA663530E3}" presName="parTxOnly" presStyleLbl="node1" presStyleIdx="0" presStyleCnt="1" custLinFactNeighborX="2362" custLinFactNeighborY="-22939">
        <dgm:presLayoutVars>
          <dgm:chMax val="0"/>
          <dgm:chPref val="0"/>
          <dgm:bulletEnabled val="1"/>
        </dgm:presLayoutVars>
      </dgm:prSet>
      <dgm:spPr/>
    </dgm:pt>
  </dgm:ptLst>
  <dgm:cxnLst>
    <dgm:cxn modelId="{B6AE122E-A48B-4E5B-9AD4-50E9BE5F7F3A}" type="presOf" srcId="{C9377B48-AF33-40B2-9F85-BFEA663530E3}" destId="{62CFFD4D-91FD-495F-8D5F-CB2C9D8012BA}" srcOrd="0" destOrd="0" presId="urn:microsoft.com/office/officeart/2005/8/layout/chevron1"/>
    <dgm:cxn modelId="{FCE2DA45-1C78-4CE8-B8B7-24F33E876797}" srcId="{E26AEC0A-57C0-4B0D-8EC7-B0F81F9E0A40}" destId="{C9377B48-AF33-40B2-9F85-BFEA663530E3}" srcOrd="0" destOrd="0" parTransId="{C686244F-1AF6-40A3-B134-150939868BA3}" sibTransId="{596D4B63-91EC-468B-8E9A-0CD3F503BB2C}"/>
    <dgm:cxn modelId="{F0E583FD-3D4F-4970-9DF9-E3B6D0A2AC39}" type="presOf" srcId="{E26AEC0A-57C0-4B0D-8EC7-B0F81F9E0A40}" destId="{5C61BB1A-CE02-4223-88EB-6BF0686A0993}" srcOrd="0" destOrd="0" presId="urn:microsoft.com/office/officeart/2005/8/layout/chevron1"/>
    <dgm:cxn modelId="{B1DE73E1-DA2A-40E4-98B1-A636DAA766AA}" type="presParOf" srcId="{5C61BB1A-CE02-4223-88EB-6BF0686A0993}" destId="{62CFFD4D-91FD-495F-8D5F-CB2C9D8012BA}" srcOrd="0" destOrd="0" presId="urn:microsoft.com/office/officeart/2005/8/layout/chevron1"/>
  </dgm:cxnLst>
  <dgm:bg/>
  <dgm:whole>
    <a:ln w="12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FFD4D-91FD-495F-8D5F-CB2C9D8012BA}">
      <dsp:nvSpPr>
        <dsp:cNvPr id="0" name=""/>
        <dsp:cNvSpPr/>
      </dsp:nvSpPr>
      <dsp:spPr>
        <a:xfrm>
          <a:off x="3599" y="0"/>
          <a:ext cx="3681824" cy="50523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AU" sz="1700" kern="1200" dirty="0"/>
            <a:t>Whole of Government Response Initiated</a:t>
          </a:r>
        </a:p>
      </dsp:txBody>
      <dsp:txXfrm>
        <a:off x="256214" y="0"/>
        <a:ext cx="3176594" cy="5052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10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7" name="Google Shape;16;p3">
            <a:extLst>
              <a:ext uri="{FF2B5EF4-FFF2-40B4-BE49-F238E27FC236}">
                <a16:creationId xmlns:a16="http://schemas.microsoft.com/office/drawing/2014/main" id="{3D4D4E9E-D693-4218-844F-736D4A87F67D}"/>
              </a:ext>
            </a:extLst>
          </p:cNvPr>
          <p:cNvSpPr/>
          <p:nvPr userDrawn="1"/>
        </p:nvSpPr>
        <p:spPr>
          <a:xfrm>
            <a:off x="0" y="0"/>
            <a:ext cx="9144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A picture containing shape&#10;&#10;Description automatically generated">
            <a:extLst>
              <a:ext uri="{FF2B5EF4-FFF2-40B4-BE49-F238E27FC236}">
                <a16:creationId xmlns:a16="http://schemas.microsoft.com/office/drawing/2014/main" id="{7DFF2508-FE15-4A20-BD53-30DD6CF48238}"/>
              </a:ext>
            </a:extLst>
          </p:cNvPr>
          <p:cNvPicPr>
            <a:picLocks noChangeAspect="1"/>
          </p:cNvPicPr>
          <p:nvPr userDrawn="1"/>
        </p:nvPicPr>
        <p:blipFill rotWithShape="1">
          <a:blip r:embed="rId2">
            <a:alphaModFix amt="35000"/>
          </a:blip>
          <a:srcRect l="31322" t="14254"/>
          <a:stretch/>
        </p:blipFill>
        <p:spPr>
          <a:xfrm>
            <a:off x="-312" y="0"/>
            <a:ext cx="2568190" cy="4286816"/>
          </a:xfrm>
          <a:prstGeom prst="rect">
            <a:avLst/>
          </a:prstGeom>
        </p:spPr>
      </p:pic>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bg1"/>
                </a:solidFill>
                <a:latin typeface="Arial Nova Light" panose="020B0304020202020204" pitchFamily="34" charset="0"/>
                <a:cs typeface="Nirmala UI" panose="020B0502040204020203" pitchFamily="34" charset="0"/>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dirty="0"/>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626729" y="2533163"/>
            <a:ext cx="1033317"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3EDF066-63B0-4C4F-97A7-5483C26625CC}"/>
              </a:ext>
            </a:extLst>
          </p:cNvPr>
          <p:cNvPicPr>
            <a:picLocks noChangeAspect="1"/>
          </p:cNvPicPr>
          <p:nvPr userDrawn="1"/>
        </p:nvPicPr>
        <p:blipFill>
          <a:blip r:embed="rId3"/>
          <a:stretch>
            <a:fillRect/>
          </a:stretch>
        </p:blipFill>
        <p:spPr>
          <a:xfrm>
            <a:off x="8103150" y="1424649"/>
            <a:ext cx="1703835" cy="2084836"/>
          </a:xfrm>
          <a:prstGeom prst="rect">
            <a:avLst/>
          </a:prstGeom>
        </p:spPr>
      </p:pic>
      <p:pic>
        <p:nvPicPr>
          <p:cNvPr id="5" name="Picture 4">
            <a:extLst>
              <a:ext uri="{FF2B5EF4-FFF2-40B4-BE49-F238E27FC236}">
                <a16:creationId xmlns:a16="http://schemas.microsoft.com/office/drawing/2014/main" id="{676BE697-BDF6-418E-9E6F-46548B850D43}"/>
              </a:ext>
            </a:extLst>
          </p:cNvPr>
          <p:cNvPicPr>
            <a:picLocks noChangeAspect="1"/>
          </p:cNvPicPr>
          <p:nvPr userDrawn="1"/>
        </p:nvPicPr>
        <p:blipFill>
          <a:blip r:embed="rId4"/>
          <a:stretch>
            <a:fillRect/>
          </a:stretch>
        </p:blipFill>
        <p:spPr>
          <a:xfrm>
            <a:off x="7739920" y="4573931"/>
            <a:ext cx="1102995" cy="360203"/>
          </a:xfrm>
          <a:prstGeom prst="rect">
            <a:avLst/>
          </a:prstGeom>
        </p:spPr>
      </p:pic>
      <p:sp>
        <p:nvSpPr>
          <p:cNvPr id="15" name="Google Shape;18;p3">
            <a:extLst>
              <a:ext uri="{FF2B5EF4-FFF2-40B4-BE49-F238E27FC236}">
                <a16:creationId xmlns:a16="http://schemas.microsoft.com/office/drawing/2014/main" id="{42F5AC53-9A32-4C8F-8AC6-41C8C9624C49}"/>
              </a:ext>
            </a:extLst>
          </p:cNvPr>
          <p:cNvSpPr txBox="1">
            <a:spLocks noGrp="1"/>
          </p:cNvSpPr>
          <p:nvPr>
            <p:ph type="subTitle" idx="1" hasCustomPrompt="1"/>
          </p:nvPr>
        </p:nvSpPr>
        <p:spPr>
          <a:xfrm>
            <a:off x="645226" y="220989"/>
            <a:ext cx="8258912" cy="360203"/>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2400"/>
              <a:buNone/>
              <a:defRPr sz="1000" b="0">
                <a:solidFill>
                  <a:schemeClr val="lt1"/>
                </a:solidFill>
                <a:latin typeface="Arial Nova Light" panose="020B0304020202020204" pitchFamily="34" charset="0"/>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r>
              <a:rPr lang="en-AU" dirty="0"/>
              <a:t>[Optional department title – delete if not required]</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latin typeface="Arial Nova Light" panose="020B0304020202020204" pitchFamily="34" charset="0"/>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53E93B5F-922C-4373-A4CA-B4E7F237981B}"/>
              </a:ext>
            </a:extLst>
          </p:cNvPr>
          <p:cNvPicPr>
            <a:picLocks noChangeAspect="1"/>
          </p:cNvPicPr>
          <p:nvPr userDrawn="1"/>
        </p:nvPicPr>
        <p:blipFill>
          <a:blip r:embed="rId2"/>
          <a:srcRect/>
          <a:stretch/>
        </p:blipFill>
        <p:spPr>
          <a:xfrm>
            <a:off x="7821000" y="4573931"/>
            <a:ext cx="1102994" cy="360203"/>
          </a:xfrm>
          <a:prstGeom prst="rect">
            <a:avLst/>
          </a:prstGeom>
        </p:spPr>
      </p:pic>
      <p:sp>
        <p:nvSpPr>
          <p:cNvPr id="8" name="Google Shape;18;p3">
            <a:extLst>
              <a:ext uri="{FF2B5EF4-FFF2-40B4-BE49-F238E27FC236}">
                <a16:creationId xmlns:a16="http://schemas.microsoft.com/office/drawing/2014/main" id="{7C287A7F-331A-47D0-A103-3378227E9326}"/>
              </a:ext>
            </a:extLst>
          </p:cNvPr>
          <p:cNvSpPr txBox="1">
            <a:spLocks noGrp="1"/>
          </p:cNvSpPr>
          <p:nvPr>
            <p:ph type="subTitle" idx="1" hasCustomPrompt="1"/>
          </p:nvPr>
        </p:nvSpPr>
        <p:spPr>
          <a:xfrm>
            <a:off x="645226" y="220989"/>
            <a:ext cx="8258912" cy="360203"/>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2400"/>
              <a:buNone/>
              <a:defRPr sz="1000" b="0">
                <a:solidFill>
                  <a:schemeClr val="tx1">
                    <a:lumMod val="50000"/>
                    <a:lumOff val="50000"/>
                  </a:schemeClr>
                </a:solidFill>
                <a:latin typeface="Arial Nova Light" panose="020B0304020202020204" pitchFamily="34" charset="0"/>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r>
              <a:rPr lang="en-AU" dirty="0"/>
              <a:t>[Optional department title – delete if not required]</a:t>
            </a:r>
            <a:endParaRPr dirty="0"/>
          </a:p>
        </p:txBody>
      </p:sp>
    </p:spTree>
    <p:extLst>
      <p:ext uri="{BB962C8B-B14F-4D97-AF65-F5344CB8AC3E}">
        <p14:creationId xmlns:p14="http://schemas.microsoft.com/office/powerpoint/2010/main" val="240316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reserve="1">
  <p:cSld name="1_Subtitle">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Nova" panose="020B0504020202020204" pitchFamily="34" charset="0"/>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latin typeface="Arial Nova Light" panose="020B0304020202020204" pitchFamily="34" charset="0"/>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latin typeface="Arial Nova" panose="020B0504020202020204" pitchFamily="34" charset="0"/>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dirty="0"/>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id="{94A969F2-62F6-45B1-AFF2-164A9DF6ABF7}"/>
              </a:ext>
            </a:extLst>
          </p:cNvPr>
          <p:cNvPicPr>
            <a:picLocks noChangeAspect="1"/>
          </p:cNvPicPr>
          <p:nvPr userDrawn="1"/>
        </p:nvPicPr>
        <p:blipFill>
          <a:blip r:embed="rId2"/>
          <a:srcRect/>
          <a:stretch/>
        </p:blipFill>
        <p:spPr>
          <a:xfrm>
            <a:off x="7787305" y="4573931"/>
            <a:ext cx="1102994" cy="360203"/>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9FA58B50-7875-4475-B88C-B932BDAD8787}"/>
              </a:ext>
            </a:extLst>
          </p:cNvPr>
          <p:cNvPicPr>
            <a:picLocks noChangeAspect="1"/>
          </p:cNvPicPr>
          <p:nvPr userDrawn="1"/>
        </p:nvPicPr>
        <p:blipFill rotWithShape="1">
          <a:blip r:embed="rId3">
            <a:alphaModFix amt="35000"/>
          </a:blip>
          <a:srcRect l="31322" t="-2108" b="22239"/>
          <a:stretch/>
        </p:blipFill>
        <p:spPr>
          <a:xfrm>
            <a:off x="-411792" y="-2204"/>
            <a:ext cx="2568190" cy="3993000"/>
          </a:xfrm>
          <a:prstGeom prst="rect">
            <a:avLst/>
          </a:prstGeom>
        </p:spPr>
      </p:pic>
      <p:pic>
        <p:nvPicPr>
          <p:cNvPr id="10" name="Picture 9">
            <a:extLst>
              <a:ext uri="{FF2B5EF4-FFF2-40B4-BE49-F238E27FC236}">
                <a16:creationId xmlns:a16="http://schemas.microsoft.com/office/drawing/2014/main" id="{0AD122CC-415E-42D8-8F46-0ABBB862B717}"/>
              </a:ext>
            </a:extLst>
          </p:cNvPr>
          <p:cNvPicPr>
            <a:picLocks noChangeAspect="1"/>
          </p:cNvPicPr>
          <p:nvPr userDrawn="1"/>
        </p:nvPicPr>
        <p:blipFill>
          <a:blip r:embed="rId4"/>
          <a:stretch>
            <a:fillRect/>
          </a:stretch>
        </p:blipFill>
        <p:spPr>
          <a:xfrm>
            <a:off x="8103150" y="1424649"/>
            <a:ext cx="1703835" cy="2084836"/>
          </a:xfrm>
          <a:prstGeom prst="rect">
            <a:avLst/>
          </a:prstGeom>
        </p:spPr>
      </p:pic>
      <p:sp>
        <p:nvSpPr>
          <p:cNvPr id="11" name="Google Shape;18;p3">
            <a:extLst>
              <a:ext uri="{FF2B5EF4-FFF2-40B4-BE49-F238E27FC236}">
                <a16:creationId xmlns:a16="http://schemas.microsoft.com/office/drawing/2014/main" id="{3CFB41F9-B642-497E-82FD-8DC07CCD1C26}"/>
              </a:ext>
            </a:extLst>
          </p:cNvPr>
          <p:cNvSpPr txBox="1">
            <a:spLocks/>
          </p:cNvSpPr>
          <p:nvPr userDrawn="1"/>
        </p:nvSpPr>
        <p:spPr>
          <a:xfrm>
            <a:off x="645226" y="220989"/>
            <a:ext cx="8258912" cy="3602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r" rtl="0">
              <a:lnSpc>
                <a:spcPct val="100000"/>
              </a:lnSpc>
              <a:spcBef>
                <a:spcPts val="0"/>
              </a:spcBef>
              <a:spcAft>
                <a:spcPts val="0"/>
              </a:spcAft>
              <a:buClr>
                <a:schemeClr val="lt1"/>
              </a:buClr>
              <a:buSzPts val="2400"/>
              <a:buFont typeface="Lato"/>
              <a:buNone/>
              <a:defRPr sz="1000" b="0" i="0" u="none" strike="noStrike" cap="none">
                <a:solidFill>
                  <a:schemeClr val="lt1"/>
                </a:solidFill>
                <a:latin typeface="Arial Nova Light" panose="020B0304020202020204" pitchFamily="34" charset="0"/>
                <a:ea typeface="Lato"/>
                <a:cs typeface="Lato"/>
                <a:sym typeface="Lato"/>
              </a:defRPr>
            </a:lvl1pPr>
            <a:lvl2pPr marL="914400" marR="0" lvl="1"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2pPr>
            <a:lvl3pPr marL="1371600" marR="0" lvl="2"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3pPr>
            <a:lvl4pPr marL="1828800" marR="0" lvl="3"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4pPr>
            <a:lvl5pPr marL="2286000" marR="0" lvl="4"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5pPr>
            <a:lvl6pPr marL="2743200" marR="0" lvl="5"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6pPr>
            <a:lvl7pPr marL="3200400" marR="0" lvl="6"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7pPr>
            <a:lvl8pPr marL="3657600" marR="0" lvl="7"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8pPr>
            <a:lvl9pPr marL="4114800" marR="0" lvl="8" indent="-381000" algn="ctr" rtl="0">
              <a:lnSpc>
                <a:spcPct val="100000"/>
              </a:lnSpc>
              <a:spcBef>
                <a:spcPts val="0"/>
              </a:spcBef>
              <a:spcAft>
                <a:spcPts val="0"/>
              </a:spcAft>
              <a:buClr>
                <a:schemeClr val="lt1"/>
              </a:buClr>
              <a:buSzPts val="2400"/>
              <a:buFont typeface="Lato"/>
              <a:buNone/>
              <a:defRPr sz="2400" b="1" i="0" u="none" strike="noStrike" cap="none">
                <a:solidFill>
                  <a:schemeClr val="lt1"/>
                </a:solidFill>
                <a:latin typeface="Lato"/>
                <a:ea typeface="Lato"/>
                <a:cs typeface="Lato"/>
                <a:sym typeface="Lato"/>
              </a:defRPr>
            </a:lvl9pPr>
          </a:lstStyle>
          <a:p>
            <a:r>
              <a:rPr lang="en-AU"/>
              <a:t>[Optional department title – delete if not required]</a:t>
            </a:r>
            <a:endParaRPr lang="en-AU" dirty="0"/>
          </a:p>
        </p:txBody>
      </p:sp>
    </p:spTree>
    <p:extLst>
      <p:ext uri="{BB962C8B-B14F-4D97-AF65-F5344CB8AC3E}">
        <p14:creationId xmlns:p14="http://schemas.microsoft.com/office/powerpoint/2010/main" val="267953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atin typeface="Arial Nova Light" panose="020B030402020202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dirty="0"/>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Font typeface="Arial" panose="020B0604020202020204" pitchFamily="34" charset="0"/>
              <a:buChar char="•"/>
              <a:defRPr sz="2000">
                <a:latin typeface="Arial Nova Light" panose="020B0304020202020204" pitchFamily="34" charset="0"/>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Font typeface="Arial" panose="020B0604020202020204" pitchFamily="34" charset="0"/>
              <a:buChar char="•"/>
              <a:defRPr sz="2000">
                <a:latin typeface="Arial Nova Light" panose="020B0304020202020204" pitchFamily="34" charset="0"/>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atin typeface="Arial Nova Light" panose="020B03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Font typeface="Arial" panose="020B0604020202020204" pitchFamily="34" charset="0"/>
              <a:buChar char="•"/>
              <a:defRPr sz="1400">
                <a:latin typeface="Arial Nova Light" panose="020B0304020202020204" pitchFamily="34" charset="0"/>
              </a:defRPr>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dirty="0"/>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Font typeface="Arial" panose="020B0604020202020204" pitchFamily="34" charset="0"/>
              <a:buChar char="•"/>
              <a:defRPr sz="1400">
                <a:latin typeface="Arial Nova Light" panose="020B0304020202020204" pitchFamily="34" charset="0"/>
              </a:defRPr>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Font typeface="Arial" panose="020B0604020202020204" pitchFamily="34" charset="0"/>
              <a:buChar char="•"/>
              <a:defRPr sz="1400">
                <a:latin typeface="Arial Nova Light" panose="020B0304020202020204" pitchFamily="34" charset="0"/>
              </a:defRPr>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12" name="Title Placeholder 1">
            <a:extLst>
              <a:ext uri="{FF2B5EF4-FFF2-40B4-BE49-F238E27FC236}">
                <a16:creationId xmlns:a16="http://schemas.microsoft.com/office/drawing/2014/main" id="{E51402BB-977F-409A-9663-9C20DE5325E6}"/>
              </a:ext>
            </a:extLst>
          </p:cNvPr>
          <p:cNvSpPr>
            <a:spLocks noGrp="1"/>
          </p:cNvSpPr>
          <p:nvPr>
            <p:ph type="title"/>
          </p:nvPr>
        </p:nvSpPr>
        <p:spPr>
          <a:xfrm>
            <a:off x="471488" y="273845"/>
            <a:ext cx="8043862"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4467D5E-39AF-4BED-89FC-12597286488E}"/>
              </a:ext>
            </a:extLst>
          </p:cNvPr>
          <p:cNvSpPr>
            <a:spLocks noGrp="1"/>
          </p:cNvSpPr>
          <p:nvPr>
            <p:ph type="body" idx="1"/>
          </p:nvPr>
        </p:nvSpPr>
        <p:spPr>
          <a:xfrm>
            <a:off x="471488" y="1370013"/>
            <a:ext cx="8043862" cy="3262312"/>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Click to edit Master text styles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Second level</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Third level</a:t>
            </a:r>
          </a:p>
          <a:p>
            <a:pPr marL="1200150" marR="0" lvl="3"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Fourth level</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Fifth level</a:t>
            </a:r>
          </a:p>
        </p:txBody>
      </p:sp>
    </p:spTree>
  </p:cSld>
  <p:clrMap bg1="lt1" tx1="dk1" bg2="dk2" tx2="lt2" accent1="accent1" accent2="accent2" accent3="accent3" accent4="accent4" accent5="accent5" accent6="accent6" hlink="hlink" folHlink="folHlink"/>
  <p:sldLayoutIdLst>
    <p:sldLayoutId id="2147483648" r:id="rId1"/>
    <p:sldLayoutId id="2147483659" r:id="rId2"/>
    <p:sldLayoutId id="2147483660" r:id="rId3"/>
    <p:sldLayoutId id="2147483652"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chemeClr val="accent2"/>
          </a:solidFill>
          <a:latin typeface="Arial Nova Light" panose="020B0304020202020204" pitchFamily="34" charset="0"/>
          <a:ea typeface="Open Sans" panose="020B0606030504020204" pitchFamily="34" charset="0"/>
          <a:cs typeface="Nirmala UI" panose="020B050204020402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kumimoji="0" lang="en-US" sz="2100" b="0" i="0" u="none" strike="noStrike" kern="1200" cap="none" spc="0" normalizeH="0" baseline="0" noProof="0">
          <a:ln>
            <a:noFill/>
          </a:ln>
          <a:solidFill>
            <a:prstClr val="black"/>
          </a:solidFill>
          <a:effectLst/>
          <a:uLnTx/>
          <a:uFillTx/>
          <a:latin typeface="Arial Nova" panose="020B0504020202020204" pitchFamily="34" charset="0"/>
          <a:ea typeface="Arial Nova" panose="020B0504020202020204" pitchFamily="34" charset="0"/>
          <a:cs typeface="Kokila" panose="020B0502040204020203" pitchFamily="34" charset="0"/>
          <a:sym typeface="Arial"/>
        </a:defRPr>
      </a:lvl1pPr>
      <a:lvl2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kumimoji="0" lang="en-US" sz="1800" b="0" i="0" u="none" strike="noStrike" kern="1200" cap="none" spc="0" normalizeH="0" baseline="0" noProof="0">
          <a:ln>
            <a:noFill/>
          </a:ln>
          <a:solidFill>
            <a:prstClr val="black"/>
          </a:solidFill>
          <a:effectLst/>
          <a:uLnTx/>
          <a:uFillTx/>
          <a:latin typeface="Arial Nova" panose="020B0504020202020204" pitchFamily="34" charset="0"/>
          <a:ea typeface="Arial Nova" panose="020B0504020202020204" pitchFamily="34" charset="0"/>
          <a:cs typeface="Arial"/>
          <a:sym typeface="Arial"/>
        </a:defRPr>
      </a:lvl2pPr>
      <a:lvl3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kumimoji="0" lang="en-US" sz="1500" b="0" i="0" u="none" strike="noStrike" kern="1200" cap="none" spc="0" normalizeH="0" baseline="0" noProof="0">
          <a:ln>
            <a:noFill/>
          </a:ln>
          <a:solidFill>
            <a:prstClr val="black"/>
          </a:solidFill>
          <a:effectLst/>
          <a:uLnTx/>
          <a:uFillTx/>
          <a:latin typeface="Arial Nova" panose="020B0504020202020204" pitchFamily="34" charset="0"/>
          <a:ea typeface="Arial Nova" panose="020B0504020202020204" pitchFamily="34" charset="0"/>
          <a:cs typeface="Arial"/>
          <a:sym typeface="Arial"/>
        </a:defRPr>
      </a:lvl3pPr>
      <a:lvl4pPr marL="1200150" marR="0" lvl="3"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kumimoji="0" lang="en-US" sz="1350" b="0" i="0" u="none" strike="noStrike" kern="1200" cap="none" spc="0" normalizeH="0" baseline="0" noProof="0">
          <a:ln>
            <a:noFill/>
          </a:ln>
          <a:solidFill>
            <a:prstClr val="black"/>
          </a:solidFill>
          <a:effectLst/>
          <a:uLnTx/>
          <a:uFillTx/>
          <a:latin typeface="Arial Nova" panose="020B0504020202020204" pitchFamily="34" charset="0"/>
          <a:ea typeface="Arial Nova" panose="020B0504020202020204" pitchFamily="34" charset="0"/>
          <a:cs typeface="Arial"/>
          <a:sym typeface="Arial"/>
        </a:defRPr>
      </a:lvl4pPr>
      <a:lvl5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kumimoji="0" lang="en-US" sz="1350" b="0" i="0" u="none" strike="noStrike" kern="1200" cap="none" spc="0" normalizeH="0" baseline="0" noProof="0">
          <a:ln>
            <a:noFill/>
          </a:ln>
          <a:solidFill>
            <a:prstClr val="black"/>
          </a:solidFill>
          <a:effectLst/>
          <a:uLnTx/>
          <a:uFillTx/>
          <a:latin typeface="Arial Nova" panose="020B0504020202020204" pitchFamily="34" charset="0"/>
          <a:ea typeface="Arial Nova" panose="020B0504020202020204" pitchFamily="34" charset="0"/>
          <a:cs typeface="Arial"/>
          <a:sym typeface="Arial"/>
        </a:defRPr>
      </a:lvl5pPr>
      <a:lvl6pPr marL="285750" marR="0" lvl="5"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health.gov.au/resources/publications/coronavirus-covid-19-guidelines-for-outbreaks-in-residential-care-facilities" TargetMode="External"/><Relationship Id="rId13" Type="http://schemas.openxmlformats.org/officeDocument/2006/relationships/hyperlink" Target="https://www.ndiscommission.gov.au/prohttps:/www.ndiscommission.gov.au/providers/notice-changes-events/notification-covid-19viders/notice-changes-events/notification-covid-19"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health.qld.gov.au/system-governance/contact-us/contact/public-health-unit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hyperlink" Target="https://www.health.qld.gov.au/clinical-practice/guidelines-procedures/novel-coronavirus-qld-clinicians/resources-for-clinicians" TargetMode="External"/><Relationship Id="rId5" Type="http://schemas.openxmlformats.org/officeDocument/2006/relationships/diagramQuickStyle" Target="../diagrams/quickStyle1.xml"/><Relationship Id="rId10" Type="http://schemas.openxmlformats.org/officeDocument/2006/relationships/hyperlink" Target="https://www.qld.gov.au/health/conditions/health-alerts/coronavirus-covid-19/current-status/public-health-directions/disability-accommodation-services" TargetMode="External"/><Relationship Id="rId4" Type="http://schemas.openxmlformats.org/officeDocument/2006/relationships/diagramLayout" Target="../diagrams/layout1.xml"/><Relationship Id="rId9" Type="http://schemas.openxmlformats.org/officeDocument/2006/relationships/hyperlink" Target="https://www1.health.gov.au/internet/main/publishing.nsf/Content/cdna-song-novel-coronavirus.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qld.gov.au/health/conditions/health-alerts/coronavirus-covid-19" TargetMode="External"/><Relationship Id="rId2" Type="http://schemas.openxmlformats.org/officeDocument/2006/relationships/hyperlink" Target="https://www.health.gov.au/" TargetMode="External"/><Relationship Id="rId1" Type="http://schemas.openxmlformats.org/officeDocument/2006/relationships/slideLayout" Target="../slideLayouts/slideLayout5.xml"/><Relationship Id="rId4" Type="http://schemas.openxmlformats.org/officeDocument/2006/relationships/hyperlink" Target="https://www.ndiscommission.gov.au/resources/coronavirus-covid-19-info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645225" y="2762724"/>
            <a:ext cx="6736500" cy="12108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COVID-19 Residential Services Rapid Response Plan</a:t>
            </a:r>
            <a:endParaRPr sz="3600" dirty="0"/>
          </a:p>
        </p:txBody>
      </p:sp>
      <p:sp>
        <p:nvSpPr>
          <p:cNvPr id="3" name="Subtitle 2">
            <a:extLst>
              <a:ext uri="{FF2B5EF4-FFF2-40B4-BE49-F238E27FC236}">
                <a16:creationId xmlns:a16="http://schemas.microsoft.com/office/drawing/2014/main" id="{C303AE42-2C57-45A2-896A-C3259F30AED4}"/>
              </a:ext>
            </a:extLst>
          </p:cNvPr>
          <p:cNvSpPr>
            <a:spLocks noGrp="1"/>
          </p:cNvSpPr>
          <p:nvPr>
            <p:ph type="subTitle" idx="1"/>
          </p:nvPr>
        </p:nvSpPr>
        <p:spPr>
          <a:xfrm>
            <a:off x="5217459" y="220989"/>
            <a:ext cx="3686679" cy="360203"/>
          </a:xfrm>
        </p:spPr>
        <p:txBody>
          <a:bodyPr/>
          <a:lstStyle/>
          <a:p>
            <a:r>
              <a:rPr lang="en-AU" dirty="0"/>
              <a:t>Department of Communities, Housing and Digital Economy</a:t>
            </a:r>
          </a:p>
        </p:txBody>
      </p:sp>
      <p:sp>
        <p:nvSpPr>
          <p:cNvPr id="4" name="Subtitle 2">
            <a:extLst>
              <a:ext uri="{FF2B5EF4-FFF2-40B4-BE49-F238E27FC236}">
                <a16:creationId xmlns:a16="http://schemas.microsoft.com/office/drawing/2014/main" id="{2C0784A8-6C87-4F5D-AF0F-BDCF77759FD9}"/>
              </a:ext>
            </a:extLst>
          </p:cNvPr>
          <p:cNvSpPr txBox="1">
            <a:spLocks/>
          </p:cNvSpPr>
          <p:nvPr/>
        </p:nvSpPr>
        <p:spPr>
          <a:xfrm>
            <a:off x="194981" y="4783297"/>
            <a:ext cx="1949825" cy="360203"/>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171450" marR="0" lvl="0" indent="-171450" algn="r" defTabSz="685800" rtl="0" eaLnBrk="1" fontAlgn="auto" latinLnBrk="0" hangingPunct="1">
              <a:lnSpc>
                <a:spcPct val="90000"/>
              </a:lnSpc>
              <a:spcBef>
                <a:spcPts val="0"/>
              </a:spcBef>
              <a:spcAft>
                <a:spcPts val="0"/>
              </a:spcAft>
              <a:buClr>
                <a:schemeClr val="lt1"/>
              </a:buClr>
              <a:buSzPts val="2400"/>
              <a:buFont typeface="Arial" panose="020B0604020202020204" pitchFamily="34" charset="0"/>
              <a:buNone/>
              <a:tabLst/>
              <a:defRPr kumimoji="0" lang="en-US" sz="1000" b="0" i="0" u="none" strike="noStrike" kern="1200" cap="none" spc="0" normalizeH="0" baseline="0" noProof="0">
                <a:ln>
                  <a:noFill/>
                </a:ln>
                <a:solidFill>
                  <a:schemeClr val="lt1"/>
                </a:solidFill>
                <a:effectLst/>
                <a:uLnTx/>
                <a:uFillTx/>
                <a:latin typeface="Arial Nova Light" panose="020B0304020202020204" pitchFamily="34" charset="0"/>
                <a:ea typeface="Arial Nova" panose="020B0504020202020204" pitchFamily="34" charset="0"/>
                <a:cs typeface="Kokila" panose="020B0502040204020203" pitchFamily="34" charset="0"/>
                <a:sym typeface="Arial"/>
              </a:defRPr>
            </a:lvl1pPr>
            <a:lvl2pPr marL="514350" marR="0" lvl="1" indent="-171450" algn="ctr" defTabSz="685800" rtl="0" eaLnBrk="1" fontAlgn="auto" latinLnBrk="0" hangingPunct="1">
              <a:lnSpc>
                <a:spcPct val="90000"/>
              </a:lnSpc>
              <a:spcBef>
                <a:spcPts val="0"/>
              </a:spcBef>
              <a:spcAft>
                <a:spcPts val="0"/>
              </a:spcAft>
              <a:buClr>
                <a:schemeClr val="lt1"/>
              </a:buClr>
              <a:buSzPts val="2400"/>
              <a:buFont typeface="Arial" panose="020B0604020202020204" pitchFamily="34" charset="0"/>
              <a:buNone/>
              <a:tabLst/>
              <a:defRPr kumimoji="0" lang="en-US" sz="1800" b="1" i="0" u="none" strike="noStrike" kern="1200" cap="none" spc="0" normalizeH="0" baseline="0" noProof="0">
                <a:ln>
                  <a:noFill/>
                </a:ln>
                <a:solidFill>
                  <a:schemeClr val="lt1"/>
                </a:solidFill>
                <a:effectLst/>
                <a:uLnTx/>
                <a:uFillTx/>
                <a:latin typeface="Arial Nova" panose="020B0504020202020204" pitchFamily="34" charset="0"/>
                <a:ea typeface="Arial Nova" panose="020B0504020202020204" pitchFamily="34" charset="0"/>
                <a:cs typeface="Arial"/>
                <a:sym typeface="Arial"/>
              </a:defRPr>
            </a:lvl2pPr>
            <a:lvl3pPr marL="857250" marR="0" lvl="2" indent="-171450" algn="ctr" defTabSz="685800" rtl="0" eaLnBrk="1" fontAlgn="auto" latinLnBrk="0" hangingPunct="1">
              <a:lnSpc>
                <a:spcPct val="90000"/>
              </a:lnSpc>
              <a:spcBef>
                <a:spcPts val="0"/>
              </a:spcBef>
              <a:spcAft>
                <a:spcPts val="0"/>
              </a:spcAft>
              <a:buClr>
                <a:schemeClr val="lt1"/>
              </a:buClr>
              <a:buSzPts val="2400"/>
              <a:buFont typeface="Arial" panose="020B0604020202020204" pitchFamily="34" charset="0"/>
              <a:buNone/>
              <a:tabLst/>
              <a:defRPr kumimoji="0" lang="en-US" sz="1500" b="1" i="0" u="none" strike="noStrike" kern="1200" cap="none" spc="0" normalizeH="0" baseline="0" noProof="0">
                <a:ln>
                  <a:noFill/>
                </a:ln>
                <a:solidFill>
                  <a:schemeClr val="lt1"/>
                </a:solidFill>
                <a:effectLst/>
                <a:uLnTx/>
                <a:uFillTx/>
                <a:latin typeface="Arial Nova" panose="020B0504020202020204" pitchFamily="34" charset="0"/>
                <a:ea typeface="Arial Nova" panose="020B0504020202020204" pitchFamily="34" charset="0"/>
                <a:cs typeface="Arial"/>
                <a:sym typeface="Arial"/>
              </a:defRPr>
            </a:lvl3pPr>
            <a:lvl4pPr marL="1200150" marR="0" lvl="3" indent="-171450" algn="ctr" defTabSz="685800" rtl="0" eaLnBrk="1" fontAlgn="auto" latinLnBrk="0" hangingPunct="1">
              <a:lnSpc>
                <a:spcPct val="90000"/>
              </a:lnSpc>
              <a:spcBef>
                <a:spcPts val="0"/>
              </a:spcBef>
              <a:spcAft>
                <a:spcPts val="0"/>
              </a:spcAft>
              <a:buClr>
                <a:schemeClr val="lt1"/>
              </a:buClr>
              <a:buSzPts val="2400"/>
              <a:buFont typeface="Arial" panose="020B0604020202020204" pitchFamily="34" charset="0"/>
              <a:buNone/>
              <a:tabLst/>
              <a:defRPr kumimoji="0" lang="en-US" sz="2400" b="1" i="0" u="none" strike="noStrike" kern="1200" cap="none" spc="0" normalizeH="0" baseline="0" noProof="0">
                <a:ln>
                  <a:noFill/>
                </a:ln>
                <a:solidFill>
                  <a:schemeClr val="lt1"/>
                </a:solidFill>
                <a:effectLst/>
                <a:uLnTx/>
                <a:uFillTx/>
                <a:latin typeface="Arial Nova" panose="020B0504020202020204" pitchFamily="34" charset="0"/>
                <a:ea typeface="Arial Nova" panose="020B0504020202020204" pitchFamily="34" charset="0"/>
                <a:cs typeface="Arial"/>
                <a:sym typeface="Arial"/>
              </a:defRPr>
            </a:lvl4pPr>
            <a:lvl5pPr marL="1543050" marR="0" lvl="4" indent="-171450" algn="ctr" defTabSz="685800" rtl="0" eaLnBrk="1" fontAlgn="auto" latinLnBrk="0" hangingPunct="1">
              <a:lnSpc>
                <a:spcPct val="90000"/>
              </a:lnSpc>
              <a:spcBef>
                <a:spcPts val="0"/>
              </a:spcBef>
              <a:spcAft>
                <a:spcPts val="0"/>
              </a:spcAft>
              <a:buClr>
                <a:schemeClr val="lt1"/>
              </a:buClr>
              <a:buSzPts val="2400"/>
              <a:buFont typeface="Arial" panose="020B0604020202020204" pitchFamily="34" charset="0"/>
              <a:buNone/>
              <a:tabLst/>
              <a:defRPr kumimoji="0" lang="en-US" sz="2400" b="1" i="0" u="none" strike="noStrike" kern="1200" cap="none" spc="0" normalizeH="0" baseline="0" noProof="0">
                <a:ln>
                  <a:noFill/>
                </a:ln>
                <a:solidFill>
                  <a:schemeClr val="lt1"/>
                </a:solidFill>
                <a:effectLst/>
                <a:uLnTx/>
                <a:uFillTx/>
                <a:latin typeface="Arial Nova" panose="020B0504020202020204" pitchFamily="34" charset="0"/>
                <a:ea typeface="Arial Nova" panose="020B0504020202020204" pitchFamily="34" charset="0"/>
                <a:cs typeface="Arial"/>
                <a:sym typeface="Arial"/>
              </a:defRPr>
            </a:lvl5pPr>
            <a:lvl6pPr marL="285750" marR="0" lvl="5" indent="-285750" algn="ctr" rtl="0">
              <a:lnSpc>
                <a:spcPct val="100000"/>
              </a:lnSpc>
              <a:spcBef>
                <a:spcPts val="0"/>
              </a:spcBef>
              <a:spcAft>
                <a:spcPts val="0"/>
              </a:spcAft>
              <a:buClr>
                <a:schemeClr val="lt1"/>
              </a:buClr>
              <a:buSzPts val="2400"/>
              <a:buFont typeface="Arial" panose="020B0604020202020204" pitchFamily="34" charset="0"/>
              <a:buNone/>
              <a:defRPr sz="2400" b="1"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9pPr>
          </a:lstStyle>
          <a:p>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6" name="Rectangle 5">
            <a:extLst>
              <a:ext uri="{FF2B5EF4-FFF2-40B4-BE49-F238E27FC236}">
                <a16:creationId xmlns:a16="http://schemas.microsoft.com/office/drawing/2014/main" id="{F9367BA8-388A-4A39-B785-03B1EA8C77D2}"/>
              </a:ext>
            </a:extLst>
          </p:cNvPr>
          <p:cNvSpPr/>
          <p:nvPr/>
        </p:nvSpPr>
        <p:spPr>
          <a:xfrm>
            <a:off x="146898" y="689386"/>
            <a:ext cx="8512517" cy="2708434"/>
          </a:xfrm>
          <a:prstGeom prst="rect">
            <a:avLst/>
          </a:prstGeom>
        </p:spPr>
        <p:txBody>
          <a:bodyPr wrap="square">
            <a:spAutoFit/>
          </a:bodyPr>
          <a:lstStyle/>
          <a:p>
            <a:pPr defTabSz="685800">
              <a:buClrTx/>
              <a:defRPr/>
            </a:pPr>
            <a:r>
              <a:rPr lang="en-AU" sz="1000" b="1" kern="1200" dirty="0">
                <a:solidFill>
                  <a:schemeClr val="accent5"/>
                </a:solidFill>
                <a:latin typeface="+mj-lt"/>
              </a:rPr>
              <a:t>Background</a:t>
            </a:r>
          </a:p>
          <a:p>
            <a:pPr defTabSz="685800">
              <a:buClrTx/>
              <a:defRPr/>
            </a:pPr>
            <a:endParaRPr lang="en-AU" sz="1000" kern="1200" dirty="0">
              <a:solidFill>
                <a:srgbClr val="90C226"/>
              </a:solidFill>
              <a:latin typeface="+mj-lt"/>
            </a:endParaRPr>
          </a:p>
          <a:p>
            <a:pPr defTabSz="685800">
              <a:buClrTx/>
              <a:defRPr/>
            </a:pPr>
            <a:r>
              <a:rPr lang="en-AU" sz="1000" kern="1200" dirty="0">
                <a:solidFill>
                  <a:srgbClr val="000000">
                    <a:lumMod val="100000"/>
                  </a:srgbClr>
                </a:solidFill>
                <a:latin typeface="+mj-lt"/>
              </a:rPr>
              <a:t>Development of Residential Services Rapid Response Plan was identified as being necessary given the congregate living arrangements and co-morbidities identified as being critical risks for residents living in residential services. </a:t>
            </a:r>
          </a:p>
          <a:p>
            <a:pPr defTabSz="685800">
              <a:buClrTx/>
              <a:defRPr/>
            </a:pPr>
            <a:endParaRPr lang="en-AU" sz="1000" kern="1200" dirty="0">
              <a:solidFill>
                <a:srgbClr val="000000">
                  <a:lumMod val="100000"/>
                </a:srgbClr>
              </a:solidFill>
              <a:latin typeface="+mj-lt"/>
            </a:endParaRPr>
          </a:p>
          <a:p>
            <a:pPr defTabSz="685800">
              <a:buClrTx/>
              <a:defRPr/>
            </a:pPr>
            <a:r>
              <a:rPr lang="en-AU" sz="1000" kern="1200" dirty="0">
                <a:solidFill>
                  <a:srgbClr val="000000">
                    <a:lumMod val="100000"/>
                  </a:srgbClr>
                </a:solidFill>
                <a:latin typeface="+mj-lt"/>
              </a:rPr>
              <a:t>As a result of COVID-19 and the need to respond to a potential outbreak in residential services, a survey was developed and delivered by email to all registered services. The intention is to assist in the development of a system wide picture of the risks and challenges in responding to an outbreak in one or more residential services. </a:t>
            </a:r>
          </a:p>
          <a:p>
            <a:pPr defTabSz="685800">
              <a:buClrTx/>
              <a:defRPr/>
            </a:pPr>
            <a:endParaRPr lang="en-AU" sz="1000" kern="1200" dirty="0">
              <a:solidFill>
                <a:srgbClr val="000000">
                  <a:lumMod val="100000"/>
                </a:srgbClr>
              </a:solidFill>
              <a:latin typeface="+mj-lt"/>
            </a:endParaRPr>
          </a:p>
          <a:p>
            <a:pPr defTabSz="685800">
              <a:buClrTx/>
              <a:defRPr/>
            </a:pPr>
            <a:r>
              <a:rPr lang="en-AU" sz="1000" kern="1200" dirty="0">
                <a:solidFill>
                  <a:srgbClr val="000000">
                    <a:lumMod val="100000"/>
                  </a:srgbClr>
                </a:solidFill>
                <a:latin typeface="+mj-lt"/>
              </a:rPr>
              <a:t>The Department of Communities, Housing and Digital Economy (DCHDE) has since worked with Queensland Health (Qld Health) to obtain information from the majority of level 3 residential service providers to assist in the COVID-19 Vaccination Plan for the Queensland Disability Sector, which will ensure the staff and residents living in these accommodation models are given priority, along with the staff who run and operate these services.</a:t>
            </a:r>
          </a:p>
          <a:p>
            <a:pPr defTabSz="685800">
              <a:buClrTx/>
              <a:defRPr/>
            </a:pPr>
            <a:endParaRPr lang="en-AU" sz="1000" kern="1200" dirty="0">
              <a:solidFill>
                <a:srgbClr val="000000">
                  <a:lumMod val="100000"/>
                </a:srgbClr>
              </a:solidFill>
              <a:latin typeface="+mj-lt"/>
            </a:endParaRPr>
          </a:p>
          <a:p>
            <a:pPr defTabSz="685800">
              <a:buClrTx/>
              <a:defRPr/>
            </a:pPr>
            <a:r>
              <a:rPr lang="en-AU" sz="1000" kern="1200" dirty="0">
                <a:solidFill>
                  <a:schemeClr val="tx1"/>
                </a:solidFill>
                <a:latin typeface="+mj-lt"/>
              </a:rPr>
              <a:t>The attached slides outline the approach to be taken in the event of a COVID-19 outbreak in a residential service and to support local level outbreak management responses and other existing plans.</a:t>
            </a:r>
          </a:p>
          <a:p>
            <a:pPr marL="171450" lvl="0" indent="-171450">
              <a:buClrTx/>
              <a:buFont typeface="Arial" panose="020B0604020202020204" pitchFamily="34" charset="0"/>
              <a:buChar char="•"/>
              <a:defRPr/>
            </a:pPr>
            <a:endParaRPr lang="en-AU" sz="1000" b="1" dirty="0">
              <a:latin typeface="Arial Nova Light" panose="020B0304020202020204" pitchFamily="34" charset="0"/>
            </a:endParaRPr>
          </a:p>
        </p:txBody>
      </p:sp>
      <p:sp>
        <p:nvSpPr>
          <p:cNvPr id="12" name="Google Shape;124;p17">
            <a:extLst>
              <a:ext uri="{FF2B5EF4-FFF2-40B4-BE49-F238E27FC236}">
                <a16:creationId xmlns:a16="http://schemas.microsoft.com/office/drawing/2014/main" id="{2ADF5DA5-5CA8-42E3-84C3-E190F62F645B}"/>
              </a:ext>
            </a:extLst>
          </p:cNvPr>
          <p:cNvSpPr txBox="1">
            <a:spLocks noGrp="1"/>
          </p:cNvSpPr>
          <p:nvPr>
            <p:ph type="title"/>
          </p:nvPr>
        </p:nvSpPr>
        <p:spPr>
          <a:xfrm>
            <a:off x="146898" y="80893"/>
            <a:ext cx="8693889" cy="4925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a:t>COVID-19 Residential Service Rapid Response</a:t>
            </a:r>
            <a:endParaRPr sz="2000" b="1" dirty="0"/>
          </a:p>
        </p:txBody>
      </p:sp>
    </p:spTree>
    <p:extLst>
      <p:ext uri="{BB962C8B-B14F-4D97-AF65-F5344CB8AC3E}">
        <p14:creationId xmlns:p14="http://schemas.microsoft.com/office/powerpoint/2010/main" val="228048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268131" y="54710"/>
            <a:ext cx="8752115" cy="371519"/>
          </a:xfrm>
          <a:prstGeom prst="rect">
            <a:avLst/>
          </a:prstGeom>
        </p:spPr>
        <p:txBody>
          <a:bodyPr spcFirstLastPara="1" wrap="square" lIns="91425" tIns="91425" rIns="91425" bIns="91425" anchor="b" anchorCtr="0">
            <a:noAutofit/>
          </a:bodyPr>
          <a:lstStyle/>
          <a:p>
            <a:pPr lvl="0"/>
            <a:r>
              <a:rPr lang="en-AU" sz="1800" b="1" dirty="0"/>
              <a:t>COVID-19 Residential Service Rapid Response: Whole of Government Response</a:t>
            </a:r>
            <a:endParaRPr sz="1800" b="1" dirty="0"/>
          </a:p>
        </p:txBody>
      </p:sp>
      <p:sp>
        <p:nvSpPr>
          <p:cNvPr id="12" name="Rounded Rectangle 39">
            <a:extLst>
              <a:ext uri="{FF2B5EF4-FFF2-40B4-BE49-F238E27FC236}">
                <a16:creationId xmlns:a16="http://schemas.microsoft.com/office/drawing/2014/main" id="{74D40EEC-72E8-4207-9386-F2CCE7F4E9EB}"/>
              </a:ext>
            </a:extLst>
          </p:cNvPr>
          <p:cNvSpPr/>
          <p:nvPr/>
        </p:nvSpPr>
        <p:spPr>
          <a:xfrm>
            <a:off x="677894" y="2301984"/>
            <a:ext cx="1389399" cy="23779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ln w="0"/>
                <a:solidFill>
                  <a:schemeClr val="bg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Positive Test</a:t>
            </a:r>
          </a:p>
        </p:txBody>
      </p:sp>
      <p:sp>
        <p:nvSpPr>
          <p:cNvPr id="13" name="Rounded Rectangle 62">
            <a:extLst>
              <a:ext uri="{FF2B5EF4-FFF2-40B4-BE49-F238E27FC236}">
                <a16:creationId xmlns:a16="http://schemas.microsoft.com/office/drawing/2014/main" id="{4A0E6CFD-5506-4B11-A238-06CE6F7788F0}"/>
              </a:ext>
            </a:extLst>
          </p:cNvPr>
          <p:cNvSpPr/>
          <p:nvPr/>
        </p:nvSpPr>
        <p:spPr>
          <a:xfrm>
            <a:off x="3766080" y="2278985"/>
            <a:ext cx="1328074" cy="234911"/>
          </a:xfrm>
          <a:prstGeom prst="roundRect">
            <a:avLst/>
          </a:prstGeom>
          <a:solidFill>
            <a:srgbClr val="006D3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800" b="1" dirty="0">
                <a:ln w="0"/>
                <a:solidFill>
                  <a:schemeClr val="bg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Negative Test</a:t>
            </a:r>
          </a:p>
        </p:txBody>
      </p:sp>
      <p:sp>
        <p:nvSpPr>
          <p:cNvPr id="14" name="TextBox 13">
            <a:extLst>
              <a:ext uri="{FF2B5EF4-FFF2-40B4-BE49-F238E27FC236}">
                <a16:creationId xmlns:a16="http://schemas.microsoft.com/office/drawing/2014/main" id="{E71F5D79-6117-4634-9E99-50305E02B454}"/>
              </a:ext>
            </a:extLst>
          </p:cNvPr>
          <p:cNvSpPr txBox="1"/>
          <p:nvPr/>
        </p:nvSpPr>
        <p:spPr>
          <a:xfrm>
            <a:off x="8559391" y="2157503"/>
            <a:ext cx="563668" cy="184666"/>
          </a:xfrm>
          <a:prstGeom prst="rect">
            <a:avLst/>
          </a:prstGeom>
          <a:noFill/>
        </p:spPr>
        <p:txBody>
          <a:bodyPr wrap="square" rtlCol="0">
            <a:spAutoFit/>
          </a:bodyPr>
          <a:lstStyle/>
          <a:p>
            <a:r>
              <a:rPr lang="en-AU" sz="600" dirty="0">
                <a:latin typeface="Segoe UI" panose="020B0502040204020203" pitchFamily="34" charset="0"/>
                <a:cs typeface="Segoe UI" panose="020B0502040204020203" pitchFamily="34" charset="0"/>
              </a:rPr>
              <a:t>If relevant</a:t>
            </a:r>
          </a:p>
        </p:txBody>
      </p:sp>
      <p:graphicFrame>
        <p:nvGraphicFramePr>
          <p:cNvPr id="15" name="Diagram 14">
            <a:extLst>
              <a:ext uri="{FF2B5EF4-FFF2-40B4-BE49-F238E27FC236}">
                <a16:creationId xmlns:a16="http://schemas.microsoft.com/office/drawing/2014/main" id="{2CA33BE7-BE0F-44B6-8413-74C97010E5EA}"/>
              </a:ext>
            </a:extLst>
          </p:cNvPr>
          <p:cNvGraphicFramePr/>
          <p:nvPr>
            <p:extLst>
              <p:ext uri="{D42A27DB-BD31-4B8C-83A1-F6EECF244321}">
                <p14:modId xmlns:p14="http://schemas.microsoft.com/office/powerpoint/2010/main" val="3764911984"/>
              </p:ext>
            </p:extLst>
          </p:nvPr>
        </p:nvGraphicFramePr>
        <p:xfrm>
          <a:off x="5392153" y="4194715"/>
          <a:ext cx="3685424" cy="505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a16="http://schemas.microsoft.com/office/drawing/2014/main" id="{63A3CA0F-7C33-45D1-950E-B06003EDE85D}"/>
              </a:ext>
            </a:extLst>
          </p:cNvPr>
          <p:cNvSpPr/>
          <p:nvPr/>
        </p:nvSpPr>
        <p:spPr>
          <a:xfrm>
            <a:off x="200756" y="492652"/>
            <a:ext cx="954276" cy="6232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rgbClr val="183857"/>
                </a:solidFill>
                <a:effectLst>
                  <a:outerShdw blurRad="38100" dist="38100" dir="2700000" algn="tl">
                    <a:srgbClr val="000000">
                      <a:alpha val="43137"/>
                    </a:srgbClr>
                  </a:outerShdw>
                </a:effectLst>
              </a:rPr>
              <a:t>Suspected COVID-19 case </a:t>
            </a:r>
          </a:p>
        </p:txBody>
      </p:sp>
      <p:sp>
        <p:nvSpPr>
          <p:cNvPr id="17" name="Rectangle 16">
            <a:extLst>
              <a:ext uri="{FF2B5EF4-FFF2-40B4-BE49-F238E27FC236}">
                <a16:creationId xmlns:a16="http://schemas.microsoft.com/office/drawing/2014/main" id="{326261D0-39DA-4A9E-A123-0794796263E5}"/>
              </a:ext>
            </a:extLst>
          </p:cNvPr>
          <p:cNvSpPr/>
          <p:nvPr/>
        </p:nvSpPr>
        <p:spPr>
          <a:xfrm>
            <a:off x="1445142" y="428442"/>
            <a:ext cx="3426222" cy="7570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ln w="0"/>
                <a:solidFill>
                  <a:schemeClr val="tx2"/>
                </a:solidFill>
                <a:effectLst>
                  <a:outerShdw blurRad="38100" dist="38100" dir="2700000" algn="tl">
                    <a:srgbClr val="000000">
                      <a:alpha val="43137"/>
                    </a:srgbClr>
                  </a:outerShdw>
                </a:effectLst>
                <a:cs typeface="Segoe UI" panose="020B0502040204020203" pitchFamily="34" charset="0"/>
              </a:rPr>
              <a:t>Follow </a:t>
            </a:r>
            <a:r>
              <a:rPr lang="en-AU" sz="800" dirty="0">
                <a:ln w="0"/>
                <a:solidFill>
                  <a:schemeClr val="tx2"/>
                </a:solidFill>
                <a:effectLst>
                  <a:outerShdw blurRad="38100" dist="38100" dir="2700000" algn="tl">
                    <a:srgbClr val="000000">
                      <a:alpha val="43137"/>
                    </a:srgbClr>
                  </a:outerShdw>
                </a:effectLst>
                <a:cs typeface="Segoe UI" panose="020B0502040204020203" pitchFamily="34" charset="0"/>
              </a:rPr>
              <a:t>Communicable Diseases Network Australia (CDNA) Guidelines</a:t>
            </a:r>
          </a:p>
          <a:p>
            <a:pPr algn="ctr"/>
            <a:r>
              <a:rPr lang="en-AU" sz="800" dirty="0">
                <a:ln w="0"/>
                <a:solidFill>
                  <a:schemeClr val="tx2"/>
                </a:solidFill>
                <a:effectLst>
                  <a:outerShdw blurRad="38100" dist="38100" dir="2700000" algn="tl">
                    <a:srgbClr val="000000">
                      <a:alpha val="43137"/>
                    </a:srgbClr>
                  </a:outerShdw>
                </a:effectLst>
                <a:cs typeface="Segoe UI" panose="020B0502040204020203" pitchFamily="34" charset="0"/>
                <a:hlinkClick r:id="rId8">
                  <a:extLst>
                    <a:ext uri="{A12FA001-AC4F-418D-AE19-62706E023703}">
                      <ahyp:hlinkClr xmlns:ahyp="http://schemas.microsoft.com/office/drawing/2018/hyperlinkcolor" val="tx"/>
                    </a:ext>
                  </a:extLst>
                </a:hlinkClick>
              </a:rPr>
              <a:t>RCF</a:t>
            </a:r>
            <a:r>
              <a:rPr lang="en-AU" sz="800" dirty="0">
                <a:ln w="0"/>
                <a:solidFill>
                  <a:schemeClr val="tx2"/>
                </a:solidFill>
                <a:effectLst>
                  <a:outerShdw blurRad="38100" dist="38100" dir="2700000" algn="tl">
                    <a:srgbClr val="000000">
                      <a:alpha val="43137"/>
                    </a:srgbClr>
                  </a:outerShdw>
                </a:effectLst>
                <a:cs typeface="Segoe UI" panose="020B0502040204020203" pitchFamily="34" charset="0"/>
              </a:rPr>
              <a:t>      </a:t>
            </a:r>
            <a:r>
              <a:rPr lang="en-AU" sz="800" dirty="0">
                <a:ln w="0"/>
                <a:solidFill>
                  <a:schemeClr val="tx2"/>
                </a:solidFill>
                <a:effectLst>
                  <a:outerShdw blurRad="38100" dist="38100" dir="2700000" algn="tl">
                    <a:srgbClr val="000000">
                      <a:alpha val="43137"/>
                    </a:srgbClr>
                  </a:outerShdw>
                </a:effectLst>
                <a:cs typeface="Segoe UI" panose="020B0502040204020203" pitchFamily="34" charset="0"/>
                <a:hlinkClick r:id="rId9">
                  <a:extLst>
                    <a:ext uri="{A12FA001-AC4F-418D-AE19-62706E023703}">
                      <ahyp:hlinkClr xmlns:ahyp="http://schemas.microsoft.com/office/drawing/2018/hyperlinkcolor" val="tx"/>
                    </a:ext>
                  </a:extLst>
                </a:hlinkClick>
              </a:rPr>
              <a:t>PHU</a:t>
            </a:r>
            <a:r>
              <a:rPr lang="en-AU" sz="800" dirty="0">
                <a:ln w="0"/>
                <a:solidFill>
                  <a:schemeClr val="tx2"/>
                </a:solidFill>
                <a:effectLst>
                  <a:outerShdw blurRad="38100" dist="38100" dir="2700000" algn="tl">
                    <a:srgbClr val="000000">
                      <a:alpha val="43137"/>
                    </a:srgbClr>
                  </a:outerShdw>
                </a:effectLst>
                <a:cs typeface="Segoe UI" panose="020B0502040204020203" pitchFamily="34" charset="0"/>
              </a:rPr>
              <a:t> </a:t>
            </a:r>
          </a:p>
          <a:p>
            <a:pPr algn="ctr"/>
            <a:r>
              <a:rPr lang="en-AU" sz="800" b="1" dirty="0">
                <a:ln w="0"/>
                <a:solidFill>
                  <a:schemeClr val="tx2"/>
                </a:solidFill>
                <a:effectLst>
                  <a:outerShdw blurRad="38100" dist="38100" dir="2700000" algn="tl">
                    <a:srgbClr val="000000">
                      <a:alpha val="43137"/>
                    </a:srgbClr>
                  </a:outerShdw>
                </a:effectLst>
                <a:cs typeface="Segoe UI" panose="020B0502040204020203" pitchFamily="34" charset="0"/>
              </a:rPr>
              <a:t>Refer </a:t>
            </a:r>
            <a:r>
              <a:rPr lang="en-AU" sz="800" dirty="0">
                <a:ln w="0"/>
                <a:solidFill>
                  <a:schemeClr val="tx2"/>
                </a:solidFill>
                <a:effectLst>
                  <a:outerShdw blurRad="38100" dist="38100" dir="2700000" algn="tl">
                    <a:srgbClr val="000000">
                      <a:alpha val="43137"/>
                    </a:srgbClr>
                  </a:outerShdw>
                </a:effectLst>
                <a:cs typeface="Segoe UI" panose="020B0502040204020203" pitchFamily="34" charset="0"/>
              </a:rPr>
              <a:t>to </a:t>
            </a:r>
            <a:r>
              <a:rPr lang="en-AU" sz="800" dirty="0">
                <a:ln w="0"/>
                <a:solidFill>
                  <a:schemeClr val="tx2"/>
                </a:solidFill>
                <a:effectLst>
                  <a:outerShdw blurRad="38100" dist="38100" dir="2700000" algn="tl">
                    <a:srgbClr val="000000">
                      <a:alpha val="43137"/>
                    </a:srgbClr>
                  </a:outerShdw>
                </a:effectLst>
                <a:cs typeface="Segoe UI" panose="020B0502040204020203" pitchFamily="34" charset="0"/>
                <a:hlinkClick r:id="rId10">
                  <a:extLst>
                    <a:ext uri="{A12FA001-AC4F-418D-AE19-62706E023703}">
                      <ahyp:hlinkClr xmlns:ahyp="http://schemas.microsoft.com/office/drawing/2018/hyperlinkcolor" val="tx"/>
                    </a:ext>
                  </a:extLst>
                </a:hlinkClick>
              </a:rPr>
              <a:t>Current-status of public health directions for disability accommodation services</a:t>
            </a:r>
            <a:r>
              <a:rPr lang="en-AU" sz="800" dirty="0">
                <a:ln w="0"/>
                <a:solidFill>
                  <a:schemeClr val="tx2"/>
                </a:solidFill>
                <a:effectLst>
                  <a:outerShdw blurRad="38100" dist="38100" dir="2700000" algn="tl">
                    <a:srgbClr val="000000">
                      <a:alpha val="43137"/>
                    </a:srgbClr>
                  </a:outerShdw>
                </a:effectLst>
                <a:cs typeface="Segoe UI" panose="020B0502040204020203" pitchFamily="34" charset="0"/>
              </a:rPr>
              <a:t> and </a:t>
            </a:r>
            <a:r>
              <a:rPr lang="en-AU" sz="800" dirty="0">
                <a:ln w="0"/>
                <a:solidFill>
                  <a:schemeClr val="tx2"/>
                </a:solidFill>
                <a:effectLst>
                  <a:outerShdw blurRad="38100" dist="38100" dir="2700000" algn="tl">
                    <a:srgbClr val="000000">
                      <a:alpha val="43137"/>
                    </a:srgbClr>
                  </a:outerShdw>
                </a:effectLst>
                <a:cs typeface="Segoe UI" panose="020B0502040204020203" pitchFamily="34" charset="0"/>
                <a:hlinkClick r:id="rId11">
                  <a:extLst>
                    <a:ext uri="{A12FA001-AC4F-418D-AE19-62706E023703}">
                      <ahyp:hlinkClr xmlns:ahyp="http://schemas.microsoft.com/office/drawing/2018/hyperlinkcolor" val="tx"/>
                    </a:ext>
                  </a:extLst>
                </a:hlinkClick>
              </a:rPr>
              <a:t>Resources and information for clinicians (Clinical Excellence Queensland) </a:t>
            </a:r>
            <a:endParaRPr lang="en-AU" sz="800" dirty="0">
              <a:ln w="0"/>
              <a:solidFill>
                <a:schemeClr val="tx2"/>
              </a:solidFill>
              <a:effectLst>
                <a:outerShdw blurRad="38100" dist="38100" dir="2700000" algn="tl">
                  <a:srgbClr val="000000">
                    <a:alpha val="43137"/>
                  </a:srgbClr>
                </a:outerShdw>
              </a:effectLst>
              <a:cs typeface="Segoe UI" panose="020B0502040204020203" pitchFamily="34" charset="0"/>
            </a:endParaRPr>
          </a:p>
        </p:txBody>
      </p:sp>
      <p:sp>
        <p:nvSpPr>
          <p:cNvPr id="18" name="Rectangle 17">
            <a:extLst>
              <a:ext uri="{FF2B5EF4-FFF2-40B4-BE49-F238E27FC236}">
                <a16:creationId xmlns:a16="http://schemas.microsoft.com/office/drawing/2014/main" id="{140D7B73-CF3B-4E77-A9C2-68350077E633}"/>
              </a:ext>
            </a:extLst>
          </p:cNvPr>
          <p:cNvSpPr/>
          <p:nvPr/>
        </p:nvSpPr>
        <p:spPr>
          <a:xfrm>
            <a:off x="5343441" y="414957"/>
            <a:ext cx="3599803" cy="620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b="1" dirty="0">
              <a:ln w="0"/>
              <a:solidFill>
                <a:srgbClr val="183857"/>
              </a:solidFill>
              <a:effectLst>
                <a:outerShdw blurRad="38100" dist="19050" dir="2700000" algn="tl" rotWithShape="0">
                  <a:schemeClr val="dk1">
                    <a:alpha val="40000"/>
                  </a:schemeClr>
                </a:outerShdw>
              </a:effectLst>
              <a:cs typeface="Segoe UI" panose="020B0502040204020203" pitchFamily="34" charset="0"/>
            </a:endParaRPr>
          </a:p>
          <a:p>
            <a:pPr algn="ctr"/>
            <a:r>
              <a:rPr lang="en-AU" sz="800" b="1" dirty="0">
                <a:ln w="0"/>
                <a:solidFill>
                  <a:srgbClr val="183857"/>
                </a:solidFill>
                <a:effectLst>
                  <a:outerShdw blurRad="38100" dist="19050" dir="2700000" algn="tl" rotWithShape="0">
                    <a:schemeClr val="dk1">
                      <a:alpha val="40000"/>
                    </a:schemeClr>
                  </a:outerShdw>
                </a:effectLst>
                <a:cs typeface="Segoe UI" panose="020B0502040204020203" pitchFamily="34" charset="0"/>
              </a:rPr>
              <a:t>Undertake Immediate Test</a:t>
            </a:r>
          </a:p>
          <a:p>
            <a:pPr algn="ctr"/>
            <a:r>
              <a:rPr lang="en-AU" sz="800" b="1" dirty="0">
                <a:ln w="0"/>
                <a:solidFill>
                  <a:srgbClr val="183857"/>
                </a:solidFill>
                <a:effectLst>
                  <a:outerShdw blurRad="38100" dist="19050" dir="2700000" algn="tl" rotWithShape="0">
                    <a:schemeClr val="dk1">
                      <a:alpha val="40000"/>
                    </a:schemeClr>
                  </a:outerShdw>
                </a:effectLst>
                <a:cs typeface="Segoe UI" panose="020B0502040204020203" pitchFamily="34" charset="0"/>
              </a:rPr>
              <a:t>Testing GP and Service Provider </a:t>
            </a:r>
            <a:r>
              <a:rPr lang="en-AU" sz="800" dirty="0">
                <a:ln w="0"/>
                <a:solidFill>
                  <a:srgbClr val="183857"/>
                </a:solidFill>
                <a:effectLst>
                  <a:outerShdw blurRad="38100" dist="19050" dir="2700000" algn="tl" rotWithShape="0">
                    <a:schemeClr val="dk1">
                      <a:alpha val="40000"/>
                    </a:schemeClr>
                  </a:outerShdw>
                </a:effectLst>
                <a:cs typeface="Segoe UI" panose="020B0502040204020203" pitchFamily="34" charset="0"/>
              </a:rPr>
              <a:t>notifies the local </a:t>
            </a:r>
            <a:r>
              <a:rPr lang="en-AU" sz="800" dirty="0">
                <a:ln w="0"/>
                <a:solidFill>
                  <a:srgbClr val="183857"/>
                </a:solidFill>
                <a:effectLst>
                  <a:outerShdw blurRad="38100" dist="19050" dir="2700000" algn="tl" rotWithShape="0">
                    <a:schemeClr val="dk1">
                      <a:alpha val="40000"/>
                    </a:schemeClr>
                  </a:outerShdw>
                </a:effectLst>
                <a:cs typeface="Segoe UI" panose="020B0502040204020203" pitchFamily="34" charset="0"/>
                <a:hlinkClick r:id="rId12">
                  <a:extLst>
                    <a:ext uri="{A12FA001-AC4F-418D-AE19-62706E023703}">
                      <ahyp:hlinkClr xmlns:ahyp="http://schemas.microsoft.com/office/drawing/2018/hyperlinkcolor" val="tx"/>
                    </a:ext>
                  </a:extLst>
                </a:hlinkClick>
              </a:rPr>
              <a:t>Public Health Unit</a:t>
            </a:r>
            <a:r>
              <a:rPr lang="en-AU" sz="800" dirty="0">
                <a:ln w="0"/>
                <a:solidFill>
                  <a:srgbClr val="183857"/>
                </a:solidFill>
                <a:effectLst>
                  <a:outerShdw blurRad="38100" dist="19050" dir="2700000" algn="tl" rotWithShape="0">
                    <a:schemeClr val="dk1">
                      <a:alpha val="40000"/>
                    </a:schemeClr>
                  </a:outerShdw>
                </a:effectLst>
                <a:cs typeface="Segoe UI" panose="020B0502040204020203" pitchFamily="34" charset="0"/>
              </a:rPr>
              <a:t> of suspected case</a:t>
            </a:r>
          </a:p>
          <a:p>
            <a:pPr algn="ctr"/>
            <a:r>
              <a:rPr lang="en-AU" sz="800" b="1" dirty="0">
                <a:ln w="0"/>
                <a:solidFill>
                  <a:srgbClr val="183857"/>
                </a:solidFill>
                <a:effectLst>
                  <a:outerShdw blurRad="38100" dist="19050" dir="2700000" algn="tl" rotWithShape="0">
                    <a:schemeClr val="dk1">
                      <a:alpha val="40000"/>
                    </a:schemeClr>
                  </a:outerShdw>
                </a:effectLst>
                <a:cs typeface="Segoe UI" panose="020B0502040204020203" pitchFamily="34" charset="0"/>
              </a:rPr>
              <a:t>Service Provider </a:t>
            </a:r>
            <a:r>
              <a:rPr lang="en-AU" sz="800" dirty="0">
                <a:ln w="0"/>
                <a:solidFill>
                  <a:srgbClr val="183857"/>
                </a:solidFill>
                <a:effectLst>
                  <a:outerShdw blurRad="38100" dist="19050" dir="2700000" algn="tl" rotWithShape="0">
                    <a:schemeClr val="dk1">
                      <a:alpha val="40000"/>
                    </a:schemeClr>
                  </a:outerShdw>
                </a:effectLst>
                <a:cs typeface="Segoe UI" panose="020B0502040204020203" pitchFamily="34" charset="0"/>
              </a:rPr>
              <a:t>notifies Regulatory Services of suspected case</a:t>
            </a:r>
          </a:p>
          <a:p>
            <a:pPr algn="ctr"/>
            <a:endParaRPr lang="en-AU" sz="200" dirty="0">
              <a:solidFill>
                <a:srgbClr val="183857"/>
              </a:solidFill>
            </a:endParaRPr>
          </a:p>
        </p:txBody>
      </p:sp>
      <p:sp>
        <p:nvSpPr>
          <p:cNvPr id="19" name="Rectangle 18">
            <a:extLst>
              <a:ext uri="{FF2B5EF4-FFF2-40B4-BE49-F238E27FC236}">
                <a16:creationId xmlns:a16="http://schemas.microsoft.com/office/drawing/2014/main" id="{81543C78-9D2C-4E68-9814-B368BA05756B}"/>
              </a:ext>
            </a:extLst>
          </p:cNvPr>
          <p:cNvSpPr/>
          <p:nvPr/>
        </p:nvSpPr>
        <p:spPr>
          <a:xfrm>
            <a:off x="630091" y="1439762"/>
            <a:ext cx="5056324" cy="569604"/>
          </a:xfrm>
          <a:prstGeom prst="rect">
            <a:avLst/>
          </a:prstGeom>
          <a:solidFill>
            <a:srgbClr val="75B6E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800" b="1"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Public Health Unit Undertakes Assessment</a:t>
            </a:r>
          </a:p>
          <a:p>
            <a:pPr algn="ctr"/>
            <a:r>
              <a:rPr lang="en-AU" sz="800" b="1"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Provides advice </a:t>
            </a:r>
            <a:r>
              <a:rPr lang="en-AU" sz="800"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and support as required. </a:t>
            </a:r>
          </a:p>
          <a:p>
            <a:pPr algn="ctr"/>
            <a:r>
              <a:rPr lang="en-AU" sz="800" b="1"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Escalates requests </a:t>
            </a:r>
            <a:r>
              <a:rPr lang="en-AU" sz="800"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for additional support to Hospital and Health Service/</a:t>
            </a:r>
          </a:p>
          <a:p>
            <a:pPr algn="ctr"/>
            <a:r>
              <a:rPr lang="en-AU" sz="800"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State Health Emergency Coordination Centre</a:t>
            </a:r>
          </a:p>
          <a:p>
            <a:pPr algn="ctr"/>
            <a:endParaRPr lang="en-AU" sz="70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AF48424D-4F21-44EB-9FEC-82EFE109E6B7}"/>
              </a:ext>
            </a:extLst>
          </p:cNvPr>
          <p:cNvSpPr/>
          <p:nvPr/>
        </p:nvSpPr>
        <p:spPr>
          <a:xfrm>
            <a:off x="5921808" y="2186643"/>
            <a:ext cx="1422825" cy="4195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dirty="0">
                <a:ln w="0"/>
                <a:solidFill>
                  <a:schemeClr val="tx2"/>
                </a:solidFill>
                <a:effectLst>
                  <a:outerShdw blurRad="38100" dist="19050" dir="2700000" algn="tl" rotWithShape="0">
                    <a:schemeClr val="dk1">
                      <a:alpha val="40000"/>
                    </a:schemeClr>
                  </a:outerShdw>
                </a:effectLst>
                <a:latin typeface="+mj-lt"/>
                <a:cs typeface="Segoe UI" panose="020B0502040204020203" pitchFamily="34" charset="0"/>
              </a:rPr>
              <a:t>Continue to </a:t>
            </a:r>
            <a:r>
              <a:rPr lang="en-AU" sz="700" b="1" dirty="0">
                <a:ln w="0"/>
                <a:solidFill>
                  <a:schemeClr val="tx2"/>
                </a:solidFill>
                <a:effectLst>
                  <a:outerShdw blurRad="38100" dist="19050" dir="2700000" algn="tl" rotWithShape="0">
                    <a:schemeClr val="dk1">
                      <a:alpha val="40000"/>
                    </a:schemeClr>
                  </a:outerShdw>
                </a:effectLst>
                <a:latin typeface="+mj-lt"/>
                <a:cs typeface="Segoe UI" panose="020B0502040204020203" pitchFamily="34" charset="0"/>
              </a:rPr>
              <a:t>follow CDNA</a:t>
            </a:r>
          </a:p>
          <a:p>
            <a:pPr algn="ctr"/>
            <a:r>
              <a:rPr lang="en-AU" sz="700" b="1" dirty="0">
                <a:ln w="0"/>
                <a:solidFill>
                  <a:schemeClr val="tx2"/>
                </a:solidFill>
                <a:effectLst>
                  <a:outerShdw blurRad="38100" dist="19050" dir="2700000" algn="tl" rotWithShape="0">
                    <a:schemeClr val="dk1">
                      <a:alpha val="40000"/>
                    </a:schemeClr>
                  </a:outerShdw>
                </a:effectLst>
                <a:latin typeface="+mj-lt"/>
                <a:cs typeface="Segoe UI" panose="020B0502040204020203" pitchFamily="34" charset="0"/>
              </a:rPr>
              <a:t>Guidelines</a:t>
            </a:r>
          </a:p>
          <a:p>
            <a:pPr algn="ctr"/>
            <a:r>
              <a:rPr lang="en-AU" sz="700" dirty="0">
                <a:ln w="0"/>
                <a:solidFill>
                  <a:schemeClr val="tx2"/>
                </a:solidFill>
                <a:effectLst>
                  <a:outerShdw blurRad="38100" dist="19050" dir="2700000" algn="tl" rotWithShape="0">
                    <a:schemeClr val="dk1">
                      <a:alpha val="40000"/>
                    </a:schemeClr>
                  </a:outerShdw>
                </a:effectLst>
                <a:latin typeface="+mj-lt"/>
                <a:cs typeface="Segoe UI" panose="020B0502040204020203" pitchFamily="34" charset="0"/>
                <a:hlinkClick r:id="rId8">
                  <a:extLst>
                    <a:ext uri="{A12FA001-AC4F-418D-AE19-62706E023703}">
                      <ahyp:hlinkClr xmlns:ahyp="http://schemas.microsoft.com/office/drawing/2018/hyperlinkcolor" val="tx"/>
                    </a:ext>
                  </a:extLst>
                </a:hlinkClick>
              </a:rPr>
              <a:t>RCF</a:t>
            </a:r>
            <a:r>
              <a:rPr lang="en-AU" sz="700" dirty="0">
                <a:ln w="0"/>
                <a:solidFill>
                  <a:schemeClr val="tx2"/>
                </a:solidFill>
                <a:effectLst>
                  <a:outerShdw blurRad="38100" dist="19050" dir="2700000" algn="tl" rotWithShape="0">
                    <a:schemeClr val="dk1">
                      <a:alpha val="40000"/>
                    </a:schemeClr>
                  </a:outerShdw>
                </a:effectLst>
                <a:latin typeface="+mj-lt"/>
                <a:cs typeface="Segoe UI" panose="020B0502040204020203" pitchFamily="34" charset="0"/>
              </a:rPr>
              <a:t>      </a:t>
            </a:r>
            <a:r>
              <a:rPr lang="en-AU" sz="700" dirty="0">
                <a:ln w="0"/>
                <a:solidFill>
                  <a:schemeClr val="tx2"/>
                </a:solidFill>
                <a:effectLst>
                  <a:outerShdw blurRad="38100" dist="19050" dir="2700000" algn="tl" rotWithShape="0">
                    <a:schemeClr val="dk1">
                      <a:alpha val="40000"/>
                    </a:schemeClr>
                  </a:outerShdw>
                </a:effectLst>
                <a:latin typeface="+mj-lt"/>
                <a:cs typeface="Segoe UI" panose="020B0502040204020203" pitchFamily="34" charset="0"/>
                <a:hlinkClick r:id="rId9">
                  <a:extLst>
                    <a:ext uri="{A12FA001-AC4F-418D-AE19-62706E023703}">
                      <ahyp:hlinkClr xmlns:ahyp="http://schemas.microsoft.com/office/drawing/2018/hyperlinkcolor" val="tx"/>
                    </a:ext>
                  </a:extLst>
                </a:hlinkClick>
              </a:rPr>
              <a:t>PHU</a:t>
            </a:r>
            <a:r>
              <a:rPr lang="en-AU" sz="700" dirty="0">
                <a:ln w="0"/>
                <a:solidFill>
                  <a:schemeClr val="tx2"/>
                </a:solidFill>
                <a:effectLst>
                  <a:outerShdw blurRad="38100" dist="19050" dir="2700000" algn="tl" rotWithShape="0">
                    <a:schemeClr val="dk1">
                      <a:alpha val="40000"/>
                    </a:schemeClr>
                  </a:outerShdw>
                </a:effectLst>
                <a:latin typeface="+mj-lt"/>
                <a:cs typeface="Segoe UI" panose="020B0502040204020203" pitchFamily="34" charset="0"/>
              </a:rPr>
              <a:t> </a:t>
            </a:r>
          </a:p>
        </p:txBody>
      </p:sp>
      <p:sp>
        <p:nvSpPr>
          <p:cNvPr id="21" name="Rectangle 20">
            <a:extLst>
              <a:ext uri="{FF2B5EF4-FFF2-40B4-BE49-F238E27FC236}">
                <a16:creationId xmlns:a16="http://schemas.microsoft.com/office/drawing/2014/main" id="{901520A4-CA3F-4105-8E01-6CD4C1828365}"/>
              </a:ext>
            </a:extLst>
          </p:cNvPr>
          <p:cNvSpPr/>
          <p:nvPr/>
        </p:nvSpPr>
        <p:spPr>
          <a:xfrm>
            <a:off x="473204" y="2744043"/>
            <a:ext cx="4704996" cy="379810"/>
          </a:xfrm>
          <a:prstGeom prst="rect">
            <a:avLst/>
          </a:prstGeom>
          <a:solidFill>
            <a:srgbClr val="75B6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Pathology service notifies</a:t>
            </a:r>
            <a:r>
              <a:rPr lang="en-AU" sz="800"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 COVID Incident Management Team, Public Health Unit and testing GP of the positive test.</a:t>
            </a:r>
          </a:p>
        </p:txBody>
      </p:sp>
      <p:sp>
        <p:nvSpPr>
          <p:cNvPr id="22" name="Rectangle 21">
            <a:extLst>
              <a:ext uri="{FF2B5EF4-FFF2-40B4-BE49-F238E27FC236}">
                <a16:creationId xmlns:a16="http://schemas.microsoft.com/office/drawing/2014/main" id="{A07203E4-42E3-46EA-B479-636B7866A74B}"/>
              </a:ext>
            </a:extLst>
          </p:cNvPr>
          <p:cNvSpPr/>
          <p:nvPr/>
        </p:nvSpPr>
        <p:spPr>
          <a:xfrm>
            <a:off x="2848367" y="3957753"/>
            <a:ext cx="1835426" cy="408538"/>
          </a:xfrm>
          <a:prstGeom prst="rect">
            <a:avLst/>
          </a:prstGeom>
          <a:solidFill>
            <a:srgbClr val="75B6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dirty="0">
                <a:ln w="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Queensland Health </a:t>
            </a:r>
            <a:r>
              <a:rPr lang="en-AU" sz="700" dirty="0">
                <a:solidFill>
                  <a:schemeClr val="tx2"/>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HHS IMT</a:t>
            </a:r>
          </a:p>
          <a:p>
            <a:pPr algn="ctr"/>
            <a:r>
              <a:rPr lang="en-AU" sz="700" dirty="0">
                <a:ln w="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Undertakes Site Visit</a:t>
            </a:r>
          </a:p>
        </p:txBody>
      </p:sp>
      <p:sp>
        <p:nvSpPr>
          <p:cNvPr id="23" name="Rectangle 22">
            <a:extLst>
              <a:ext uri="{FF2B5EF4-FFF2-40B4-BE49-F238E27FC236}">
                <a16:creationId xmlns:a16="http://schemas.microsoft.com/office/drawing/2014/main" id="{25881E51-198C-45E1-B191-DF7392D3BD76}"/>
              </a:ext>
            </a:extLst>
          </p:cNvPr>
          <p:cNvSpPr/>
          <p:nvPr/>
        </p:nvSpPr>
        <p:spPr>
          <a:xfrm>
            <a:off x="2848367" y="4429385"/>
            <a:ext cx="1835426" cy="5052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70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Department of Communities, Housing and Digital Economy and the residential service provider/s discuss needs of residents and service provider.</a:t>
            </a:r>
          </a:p>
          <a:p>
            <a:pPr algn="ctr"/>
            <a:endParaRPr lang="en-AU" sz="70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8DF4AFFC-8753-41CC-AE58-AC10BD7C641A}"/>
              </a:ext>
            </a:extLst>
          </p:cNvPr>
          <p:cNvSpPr/>
          <p:nvPr/>
        </p:nvSpPr>
        <p:spPr>
          <a:xfrm>
            <a:off x="7926950" y="1511462"/>
            <a:ext cx="1093295" cy="2892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dirty="0">
                <a:ln w="0"/>
                <a:solidFill>
                  <a:schemeClr val="tx2"/>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Service provider action</a:t>
            </a:r>
          </a:p>
        </p:txBody>
      </p:sp>
      <p:sp>
        <p:nvSpPr>
          <p:cNvPr id="25" name="Rectangle 24">
            <a:extLst>
              <a:ext uri="{FF2B5EF4-FFF2-40B4-BE49-F238E27FC236}">
                <a16:creationId xmlns:a16="http://schemas.microsoft.com/office/drawing/2014/main" id="{675DE43A-577F-46FD-B7FB-285D75629679}"/>
              </a:ext>
            </a:extLst>
          </p:cNvPr>
          <p:cNvSpPr/>
          <p:nvPr/>
        </p:nvSpPr>
        <p:spPr>
          <a:xfrm>
            <a:off x="7926951" y="1864734"/>
            <a:ext cx="1093295" cy="289264"/>
          </a:xfrm>
          <a:prstGeom prst="rect">
            <a:avLst/>
          </a:prstGeom>
          <a:solidFill>
            <a:srgbClr val="75B6E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70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Queensland Health Action</a:t>
            </a:r>
          </a:p>
          <a:p>
            <a:pPr algn="ctr"/>
            <a:endParaRPr lang="en-AU" sz="70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cxnSp>
        <p:nvCxnSpPr>
          <p:cNvPr id="28" name="Straight Arrow Connector 27">
            <a:extLst>
              <a:ext uri="{FF2B5EF4-FFF2-40B4-BE49-F238E27FC236}">
                <a16:creationId xmlns:a16="http://schemas.microsoft.com/office/drawing/2014/main" id="{52839A2D-52D1-464A-A125-7660FA7957B4}"/>
              </a:ext>
            </a:extLst>
          </p:cNvPr>
          <p:cNvCxnSpPr>
            <a:cxnSpLocks/>
            <a:stCxn id="16" idx="3"/>
            <a:endCxn id="17" idx="1"/>
          </p:cNvCxnSpPr>
          <p:nvPr/>
        </p:nvCxnSpPr>
        <p:spPr>
          <a:xfrm>
            <a:off x="1155032" y="804282"/>
            <a:ext cx="290110" cy="2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786219F-78DD-4331-B5B7-8235BC18FE4B}"/>
              </a:ext>
            </a:extLst>
          </p:cNvPr>
          <p:cNvCxnSpPr>
            <a:cxnSpLocks/>
          </p:cNvCxnSpPr>
          <p:nvPr/>
        </p:nvCxnSpPr>
        <p:spPr>
          <a:xfrm>
            <a:off x="4872348" y="804282"/>
            <a:ext cx="4436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955F14D4-3D4B-4AB4-BC98-EA9A19373714}"/>
              </a:ext>
            </a:extLst>
          </p:cNvPr>
          <p:cNvCxnSpPr>
            <a:cxnSpLocks/>
            <a:stCxn id="12" idx="2"/>
            <a:endCxn id="21" idx="0"/>
          </p:cNvCxnSpPr>
          <p:nvPr/>
        </p:nvCxnSpPr>
        <p:spPr>
          <a:xfrm rot="16200000" flipH="1">
            <a:off x="1997014" y="1915354"/>
            <a:ext cx="204269" cy="14531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6DB8691-C33C-4CED-A511-83841A7CFAA5}"/>
              </a:ext>
            </a:extLst>
          </p:cNvPr>
          <p:cNvSpPr/>
          <p:nvPr/>
        </p:nvSpPr>
        <p:spPr>
          <a:xfrm>
            <a:off x="65238" y="3369325"/>
            <a:ext cx="6257748" cy="421601"/>
          </a:xfrm>
          <a:prstGeom prst="rect">
            <a:avLst/>
          </a:prstGeom>
          <a:solidFill>
            <a:srgbClr val="75B6E5"/>
          </a:solidFill>
          <a:ln>
            <a:solidFill>
              <a:srgbClr val="2946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800" b="1"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Qld Health follow routine reporting requirements to relevant stakeholders</a:t>
            </a:r>
          </a:p>
          <a:p>
            <a:pPr algn="ctr"/>
            <a:r>
              <a:rPr lang="en-AU" sz="800" dirty="0">
                <a:solidFill>
                  <a:schemeClr val="tx2">
                    <a:lumMod val="50000"/>
                  </a:schemeClr>
                </a:solidFill>
                <a:latin typeface="+mj-lt"/>
                <a:cs typeface="Segoe UI" panose="020B0502040204020203" pitchFamily="34" charset="0"/>
              </a:rPr>
              <a:t>Relevant stakeholders may include: CHO, Qld Health Director-General, DCHDE Director-General, Queensland Ambulance Service, Public Health Incident Controller, SHECC, District Disaster Management Group, NDIS QSC, NDIA, Residential Services Provider</a:t>
            </a:r>
            <a:endParaRPr lang="en-AU" sz="800"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endParaRPr>
          </a:p>
        </p:txBody>
      </p:sp>
      <p:cxnSp>
        <p:nvCxnSpPr>
          <p:cNvPr id="35" name="Straight Arrow Connector 34">
            <a:extLst>
              <a:ext uri="{FF2B5EF4-FFF2-40B4-BE49-F238E27FC236}">
                <a16:creationId xmlns:a16="http://schemas.microsoft.com/office/drawing/2014/main" id="{8DBE3648-7B18-44AE-870A-010A43A116F4}"/>
              </a:ext>
            </a:extLst>
          </p:cNvPr>
          <p:cNvCxnSpPr>
            <a:cxnSpLocks/>
          </p:cNvCxnSpPr>
          <p:nvPr/>
        </p:nvCxnSpPr>
        <p:spPr>
          <a:xfrm>
            <a:off x="2825702" y="3123853"/>
            <a:ext cx="0" cy="232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E0F5670-8C5C-4030-9512-5CAA795B0FBF}"/>
              </a:ext>
            </a:extLst>
          </p:cNvPr>
          <p:cNvSpPr/>
          <p:nvPr/>
        </p:nvSpPr>
        <p:spPr>
          <a:xfrm>
            <a:off x="6782454" y="3050744"/>
            <a:ext cx="2058771" cy="726691"/>
          </a:xfrm>
          <a:prstGeom prst="rect">
            <a:avLst/>
          </a:prstGeom>
          <a:solidFill>
            <a:srgbClr val="75B6E5"/>
          </a:solidFill>
          <a:ln>
            <a:solidFill>
              <a:srgbClr val="2946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800" b="1"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If the service is an NDIS registered provider </a:t>
            </a:r>
            <a:r>
              <a:rPr lang="en-AU" sz="800" dirty="0">
                <a:ln w="0"/>
                <a:solidFill>
                  <a:schemeClr val="tx1"/>
                </a:solidFill>
                <a:effectLst>
                  <a:outerShdw blurRad="38100" dist="19050" dir="2700000" algn="tl" rotWithShape="0">
                    <a:schemeClr val="dk1">
                      <a:alpha val="40000"/>
                    </a:schemeClr>
                  </a:outerShdw>
                </a:effectLst>
                <a:latin typeface="+mj-lt"/>
                <a:cs typeface="Segoe UI" panose="020B0502040204020203" pitchFamily="34" charset="0"/>
              </a:rPr>
              <a:t>they must notify the NDIS QSC of change or events resulting from the COVID-19 outbreak via the </a:t>
            </a:r>
            <a:r>
              <a:rPr lang="en-AU" sz="800" dirty="0">
                <a:ln w="0"/>
                <a:solidFill>
                  <a:schemeClr val="tx2">
                    <a:lumMod val="75000"/>
                  </a:schemeClr>
                </a:solidFill>
                <a:effectLst>
                  <a:outerShdw blurRad="38100" dist="19050" dir="2700000" algn="tl" rotWithShape="0">
                    <a:schemeClr val="dk1">
                      <a:alpha val="40000"/>
                    </a:schemeClr>
                  </a:outerShdw>
                </a:effectLst>
                <a:latin typeface="+mj-lt"/>
                <a:cs typeface="Segoe UI" panose="020B0502040204020203" pitchFamily="34" charset="0"/>
                <a:hlinkClick r:id="rId13">
                  <a:extLst>
                    <a:ext uri="{A12FA001-AC4F-418D-AE19-62706E023703}">
                      <ahyp:hlinkClr xmlns:ahyp="http://schemas.microsoft.com/office/drawing/2018/hyperlinkcolor" val="tx"/>
                    </a:ext>
                  </a:extLst>
                </a:hlinkClick>
              </a:rPr>
              <a:t>Notification of event form</a:t>
            </a:r>
            <a:endParaRPr lang="en-AU" sz="800" dirty="0">
              <a:ln w="0"/>
              <a:solidFill>
                <a:schemeClr val="tx2">
                  <a:lumMod val="75000"/>
                </a:schemeClr>
              </a:solidFill>
              <a:effectLst>
                <a:outerShdw blurRad="38100" dist="19050" dir="2700000" algn="tl" rotWithShape="0">
                  <a:schemeClr val="dk1">
                    <a:alpha val="40000"/>
                  </a:schemeClr>
                </a:outerShdw>
              </a:effectLst>
              <a:latin typeface="+mj-lt"/>
              <a:cs typeface="Segoe UI" panose="020B0502040204020203" pitchFamily="34" charset="0"/>
            </a:endParaRPr>
          </a:p>
        </p:txBody>
      </p:sp>
      <p:cxnSp>
        <p:nvCxnSpPr>
          <p:cNvPr id="37" name="Straight Arrow Connector 36">
            <a:extLst>
              <a:ext uri="{FF2B5EF4-FFF2-40B4-BE49-F238E27FC236}">
                <a16:creationId xmlns:a16="http://schemas.microsoft.com/office/drawing/2014/main" id="{958EF945-52AE-44B4-AB96-AC5DF9305649}"/>
              </a:ext>
            </a:extLst>
          </p:cNvPr>
          <p:cNvCxnSpPr>
            <a:cxnSpLocks/>
            <a:endCxn id="36" idx="1"/>
          </p:cNvCxnSpPr>
          <p:nvPr/>
        </p:nvCxnSpPr>
        <p:spPr>
          <a:xfrm>
            <a:off x="6338065" y="3406590"/>
            <a:ext cx="444389" cy="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3002084-64FC-48E2-B41F-13E2AA248B82}"/>
              </a:ext>
            </a:extLst>
          </p:cNvPr>
          <p:cNvCxnSpPr>
            <a:cxnSpLocks/>
            <a:stCxn id="13" idx="3"/>
            <a:endCxn id="20" idx="1"/>
          </p:cNvCxnSpPr>
          <p:nvPr/>
        </p:nvCxnSpPr>
        <p:spPr>
          <a:xfrm flipV="1">
            <a:off x="5094154" y="2396440"/>
            <a:ext cx="8276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2FF5337-9C93-434D-8A69-C51B590F2C5A}"/>
              </a:ext>
            </a:extLst>
          </p:cNvPr>
          <p:cNvSpPr/>
          <p:nvPr/>
        </p:nvSpPr>
        <p:spPr>
          <a:xfrm>
            <a:off x="107849" y="4043636"/>
            <a:ext cx="2309554" cy="65630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ln w="0"/>
                <a:solidFill>
                  <a:schemeClr val="tx2"/>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Service Provider informs regulatory body of confirmed case</a:t>
            </a:r>
          </a:p>
        </p:txBody>
      </p:sp>
      <p:cxnSp>
        <p:nvCxnSpPr>
          <p:cNvPr id="40" name="Straight Arrow Connector 39">
            <a:extLst>
              <a:ext uri="{FF2B5EF4-FFF2-40B4-BE49-F238E27FC236}">
                <a16:creationId xmlns:a16="http://schemas.microsoft.com/office/drawing/2014/main" id="{37321093-F7A0-4208-85D1-5441BA5EDC38}"/>
              </a:ext>
            </a:extLst>
          </p:cNvPr>
          <p:cNvCxnSpPr>
            <a:cxnSpLocks/>
          </p:cNvCxnSpPr>
          <p:nvPr/>
        </p:nvCxnSpPr>
        <p:spPr>
          <a:xfrm>
            <a:off x="1290200" y="3790926"/>
            <a:ext cx="0" cy="232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B9C60436-A1E9-4793-8B4D-9A098D6332C6}"/>
              </a:ext>
            </a:extLst>
          </p:cNvPr>
          <p:cNvCxnSpPr>
            <a:cxnSpLocks/>
            <a:endCxn id="22" idx="1"/>
          </p:cNvCxnSpPr>
          <p:nvPr/>
        </p:nvCxnSpPr>
        <p:spPr>
          <a:xfrm>
            <a:off x="2417403" y="4162022"/>
            <a:ext cx="430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27CDD12-DF2C-4C1A-8CA4-DB590C72A041}"/>
              </a:ext>
            </a:extLst>
          </p:cNvPr>
          <p:cNvCxnSpPr>
            <a:cxnSpLocks/>
          </p:cNvCxnSpPr>
          <p:nvPr/>
        </p:nvCxnSpPr>
        <p:spPr>
          <a:xfrm>
            <a:off x="2417403" y="4596326"/>
            <a:ext cx="4509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FB3D89DE-2F1F-4D8F-B59C-173D4359CA5D}"/>
              </a:ext>
            </a:extLst>
          </p:cNvPr>
          <p:cNvCxnSpPr>
            <a:cxnSpLocks/>
            <a:stCxn id="22" idx="3"/>
          </p:cNvCxnSpPr>
          <p:nvPr/>
        </p:nvCxnSpPr>
        <p:spPr>
          <a:xfrm>
            <a:off x="4683793" y="4162022"/>
            <a:ext cx="937001" cy="2749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455097AF-ED67-4B83-BB57-A96C7C943ACF}"/>
              </a:ext>
            </a:extLst>
          </p:cNvPr>
          <p:cNvCxnSpPr>
            <a:cxnSpLocks/>
          </p:cNvCxnSpPr>
          <p:nvPr/>
        </p:nvCxnSpPr>
        <p:spPr>
          <a:xfrm flipV="1">
            <a:off x="4683793" y="4436990"/>
            <a:ext cx="834475" cy="227240"/>
          </a:xfrm>
          <a:prstGeom prst="bentConnector3">
            <a:avLst>
              <a:gd name="adj1" fmla="val 55767"/>
            </a:avLst>
          </a:prstGeom>
        </p:spPr>
        <p:style>
          <a:lnRef idx="1">
            <a:schemeClr val="accent1"/>
          </a:lnRef>
          <a:fillRef idx="0">
            <a:schemeClr val="accent1"/>
          </a:fillRef>
          <a:effectRef idx="0">
            <a:schemeClr val="accent1"/>
          </a:effectRef>
          <a:fontRef idx="minor">
            <a:schemeClr val="tx1"/>
          </a:fontRef>
        </p:style>
      </p:cxnSp>
      <p:cxnSp>
        <p:nvCxnSpPr>
          <p:cNvPr id="170" name="Connector: Elbow 169">
            <a:extLst>
              <a:ext uri="{FF2B5EF4-FFF2-40B4-BE49-F238E27FC236}">
                <a16:creationId xmlns:a16="http://schemas.microsoft.com/office/drawing/2014/main" id="{3150F726-A214-43A2-9634-6177013513E8}"/>
              </a:ext>
            </a:extLst>
          </p:cNvPr>
          <p:cNvCxnSpPr>
            <a:cxnSpLocks/>
            <a:stCxn id="18" idx="2"/>
            <a:endCxn id="19" idx="3"/>
          </p:cNvCxnSpPr>
          <p:nvPr/>
        </p:nvCxnSpPr>
        <p:spPr>
          <a:xfrm rot="5400000">
            <a:off x="6070498" y="651719"/>
            <a:ext cx="688762" cy="14569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13CE4EDC-D30E-4D34-986A-515D645AA12C}"/>
              </a:ext>
            </a:extLst>
          </p:cNvPr>
          <p:cNvCxnSpPr>
            <a:cxnSpLocks/>
            <a:endCxn id="13" idx="0"/>
          </p:cNvCxnSpPr>
          <p:nvPr/>
        </p:nvCxnSpPr>
        <p:spPr>
          <a:xfrm>
            <a:off x="4430117" y="2009366"/>
            <a:ext cx="0" cy="269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68B25505-8977-4026-A886-CE78BDFF5CD5}"/>
              </a:ext>
            </a:extLst>
          </p:cNvPr>
          <p:cNvCxnSpPr>
            <a:cxnSpLocks/>
          </p:cNvCxnSpPr>
          <p:nvPr/>
        </p:nvCxnSpPr>
        <p:spPr>
          <a:xfrm>
            <a:off x="1372593" y="2019188"/>
            <a:ext cx="0" cy="269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E8FEE0B0-9A6E-4FF9-B49B-C72380ED7312}"/>
              </a:ext>
            </a:extLst>
          </p:cNvPr>
          <p:cNvSpPr txBox="1"/>
          <p:nvPr/>
        </p:nvSpPr>
        <p:spPr>
          <a:xfrm>
            <a:off x="7234865" y="4826893"/>
            <a:ext cx="1708379" cy="215444"/>
          </a:xfrm>
          <a:prstGeom prst="rect">
            <a:avLst/>
          </a:prstGeom>
          <a:noFill/>
        </p:spPr>
        <p:txBody>
          <a:bodyPr wrap="square" rtlCol="0">
            <a:spAutoFit/>
          </a:bodyPr>
          <a:lstStyle/>
          <a:p>
            <a:r>
              <a:rPr lang="en-AU" sz="800" dirty="0">
                <a:latin typeface="Segoe UI" panose="020B0502040204020203" pitchFamily="34" charset="0"/>
                <a:cs typeface="Segoe UI" panose="020B0502040204020203" pitchFamily="34" charset="0"/>
              </a:rPr>
              <a:t>Modelled on Qld Health DAS RRP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99EB-D6C5-47D7-8A5F-F4AFFD783E20}"/>
              </a:ext>
            </a:extLst>
          </p:cNvPr>
          <p:cNvSpPr>
            <a:spLocks noGrp="1"/>
          </p:cNvSpPr>
          <p:nvPr>
            <p:ph type="title"/>
          </p:nvPr>
        </p:nvSpPr>
        <p:spPr>
          <a:xfrm>
            <a:off x="275672" y="117662"/>
            <a:ext cx="8565769" cy="612102"/>
          </a:xfrm>
        </p:spPr>
        <p:txBody>
          <a:bodyPr/>
          <a:lstStyle/>
          <a:p>
            <a:r>
              <a:rPr lang="en-AU" sz="2000" dirty="0"/>
              <a:t>Roles and Responsibilities in the Event of a Confirmed Case – Whole of government response</a:t>
            </a:r>
            <a:endParaRPr lang="en-AU" dirty="0"/>
          </a:p>
        </p:txBody>
      </p:sp>
      <p:sp>
        <p:nvSpPr>
          <p:cNvPr id="7" name="Rectangle 6">
            <a:extLst>
              <a:ext uri="{FF2B5EF4-FFF2-40B4-BE49-F238E27FC236}">
                <a16:creationId xmlns:a16="http://schemas.microsoft.com/office/drawing/2014/main" id="{C33D39FE-53BA-4512-A706-3F8102666B74}"/>
              </a:ext>
            </a:extLst>
          </p:cNvPr>
          <p:cNvSpPr/>
          <p:nvPr/>
        </p:nvSpPr>
        <p:spPr>
          <a:xfrm>
            <a:off x="330586" y="723129"/>
            <a:ext cx="1923789" cy="4244124"/>
          </a:xfrm>
          <a:prstGeom prst="rect">
            <a:avLst/>
          </a:prstGeom>
          <a:solidFill>
            <a:srgbClr val="75B6E5"/>
          </a:solidFill>
          <a:ln>
            <a:solidFill>
              <a:schemeClr val="tx1"/>
            </a:solidFill>
          </a:ln>
        </p:spPr>
        <p:style>
          <a:lnRef idx="2">
            <a:schemeClr val="lt1">
              <a:hueOff val="0"/>
              <a:satOff val="0"/>
              <a:lumOff val="0"/>
              <a:alphaOff val="0"/>
            </a:schemeClr>
          </a:lnRef>
          <a:fillRef idx="1">
            <a:scrgbClr r="0" g="0" b="0"/>
          </a:fillRef>
          <a:effectRef idx="0">
            <a:schemeClr val="accent2">
              <a:hueOff val="-988095"/>
              <a:satOff val="4733"/>
              <a:lumOff val="4379"/>
              <a:alphaOff val="0"/>
            </a:schemeClr>
          </a:effectRef>
          <a:fontRef idx="minor">
            <a:schemeClr val="lt1"/>
          </a:fontRef>
        </p:style>
      </p:sp>
      <p:sp>
        <p:nvSpPr>
          <p:cNvPr id="11" name="TextBox 10">
            <a:extLst>
              <a:ext uri="{FF2B5EF4-FFF2-40B4-BE49-F238E27FC236}">
                <a16:creationId xmlns:a16="http://schemas.microsoft.com/office/drawing/2014/main" id="{FA89DC99-753B-47F2-88A7-62420D487059}"/>
              </a:ext>
            </a:extLst>
          </p:cNvPr>
          <p:cNvSpPr txBox="1"/>
          <p:nvPr/>
        </p:nvSpPr>
        <p:spPr>
          <a:xfrm>
            <a:off x="2625498" y="723129"/>
            <a:ext cx="1869186" cy="3882489"/>
          </a:xfrm>
          <a:prstGeom prst="rect">
            <a:avLst/>
          </a:prstGeom>
          <a:solidFill>
            <a:schemeClr val="accent1"/>
          </a:solidFill>
          <a:ln w="28575">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56896" tIns="304657" rIns="56896" bIns="56896" numCol="1" spcCol="1270" anchor="t" anchorCtr="0">
            <a:noAutofit/>
          </a:bodyPr>
          <a:lstStyle/>
          <a:p>
            <a:pPr marL="57150" lvl="1" indent="0" defTabSz="488950">
              <a:lnSpc>
                <a:spcPct val="90000"/>
              </a:lnSpc>
              <a:spcBef>
                <a:spcPct val="0"/>
              </a:spcBef>
              <a:spcAft>
                <a:spcPct val="15000"/>
              </a:spcAft>
              <a:buChar char="•"/>
            </a:pPr>
            <a:r>
              <a:rPr lang="en-AU" sz="700" kern="1200" dirty="0">
                <a:solidFill>
                  <a:schemeClr val="bg1"/>
                </a:solidFill>
                <a:latin typeface="+mj-lt"/>
                <a:cs typeface="Segoe UI" panose="020B0502040204020203" pitchFamily="34" charset="0"/>
              </a:rPr>
              <a:t>Ensure appropriate preparation in the event of an outbreak.</a:t>
            </a:r>
          </a:p>
          <a:p>
            <a:pPr marL="57150" lvl="1" indent="0" defTabSz="488950">
              <a:lnSpc>
                <a:spcPct val="90000"/>
              </a:lnSpc>
              <a:spcBef>
                <a:spcPct val="0"/>
              </a:spcBef>
              <a:spcAft>
                <a:spcPct val="15000"/>
              </a:spcAft>
              <a:buChar char="•"/>
            </a:pPr>
            <a:r>
              <a:rPr lang="en-AU" sz="700" kern="1200" dirty="0">
                <a:solidFill>
                  <a:schemeClr val="bg1"/>
                </a:solidFill>
                <a:latin typeface="+mj-lt"/>
                <a:cs typeface="Segoe UI" panose="020B0502040204020203" pitchFamily="34" charset="0"/>
              </a:rPr>
              <a:t>Lead and manage the response to the outbreak in the service as required by the </a:t>
            </a:r>
            <a:r>
              <a:rPr lang="en-AU" sz="700" i="1" kern="1200" dirty="0">
                <a:solidFill>
                  <a:schemeClr val="bg1"/>
                </a:solidFill>
                <a:latin typeface="+mj-lt"/>
                <a:cs typeface="Segoe UI" panose="020B0502040204020203" pitchFamily="34" charset="0"/>
              </a:rPr>
              <a:t>CDNA Guidelines </a:t>
            </a:r>
            <a:r>
              <a:rPr lang="en-AU" sz="700" kern="1200" dirty="0">
                <a:solidFill>
                  <a:schemeClr val="bg1"/>
                </a:solidFill>
                <a:latin typeface="+mj-lt"/>
                <a:cs typeface="Segoe UI" panose="020B0502040204020203" pitchFamily="34" charset="0"/>
              </a:rPr>
              <a:t>and relevant legislation.</a:t>
            </a:r>
          </a:p>
          <a:p>
            <a:pPr marL="57150" lvl="1" indent="0" defTabSz="488950">
              <a:lnSpc>
                <a:spcPct val="90000"/>
              </a:lnSpc>
              <a:spcBef>
                <a:spcPct val="0"/>
              </a:spcBef>
              <a:spcAft>
                <a:spcPct val="15000"/>
              </a:spcAft>
              <a:buChar char="•"/>
            </a:pPr>
            <a:r>
              <a:rPr lang="en-AU" sz="700" kern="1200" dirty="0">
                <a:solidFill>
                  <a:schemeClr val="bg1"/>
                </a:solidFill>
                <a:latin typeface="+mj-lt"/>
                <a:cs typeface="Segoe UI" panose="020B0502040204020203" pitchFamily="34" charset="0"/>
              </a:rPr>
              <a:t>Regularly communicate with residents and representatives.</a:t>
            </a:r>
          </a:p>
          <a:p>
            <a:pPr marL="57150" lvl="1" indent="-57150" defTabSz="488950">
              <a:lnSpc>
                <a:spcPct val="90000"/>
              </a:lnSpc>
              <a:spcBef>
                <a:spcPct val="0"/>
              </a:spcBef>
              <a:spcAft>
                <a:spcPct val="15000"/>
              </a:spcAft>
              <a:buChar char="•"/>
            </a:pPr>
            <a:r>
              <a:rPr lang="en-AU" sz="700" b="0" kern="1200" dirty="0">
                <a:solidFill>
                  <a:schemeClr val="bg1"/>
                </a:solidFill>
                <a:latin typeface="+mj-lt"/>
                <a:ea typeface="+mn-ea"/>
                <a:cs typeface="Segoe UI" panose="020B0502040204020203" pitchFamily="34" charset="0"/>
              </a:rPr>
              <a:t>Implement public health and clinical directions and advice. </a:t>
            </a:r>
          </a:p>
          <a:p>
            <a:pPr marL="57150" lvl="1" indent="0" defTabSz="488950">
              <a:lnSpc>
                <a:spcPct val="90000"/>
              </a:lnSpc>
              <a:spcBef>
                <a:spcPct val="0"/>
              </a:spcBef>
              <a:spcAft>
                <a:spcPct val="15000"/>
              </a:spcAft>
              <a:buChar char="•"/>
            </a:pPr>
            <a:r>
              <a:rPr lang="en-AU" sz="700" b="0" kern="1200" dirty="0">
                <a:solidFill>
                  <a:schemeClr val="bg1"/>
                </a:solidFill>
                <a:latin typeface="+mj-lt"/>
                <a:cs typeface="Segoe UI" panose="020B0502040204020203" pitchFamily="34" charset="0"/>
              </a:rPr>
              <a:t>Activate business contingency plan</a:t>
            </a:r>
          </a:p>
          <a:p>
            <a:pPr marL="57150" lvl="1" indent="0" defTabSz="488950">
              <a:lnSpc>
                <a:spcPct val="90000"/>
              </a:lnSpc>
              <a:spcBef>
                <a:spcPct val="0"/>
              </a:spcBef>
              <a:spcAft>
                <a:spcPct val="15000"/>
              </a:spcAft>
              <a:buChar char="•"/>
            </a:pPr>
            <a:r>
              <a:rPr lang="en-AU" sz="700" b="0" kern="1200" dirty="0">
                <a:solidFill>
                  <a:schemeClr val="bg1"/>
                </a:solidFill>
                <a:latin typeface="+mj-lt"/>
                <a:cs typeface="Segoe UI" panose="020B0502040204020203" pitchFamily="34" charset="0"/>
              </a:rPr>
              <a:t>Notify and liaise with PHU, Qld Health and DCHDE. </a:t>
            </a:r>
          </a:p>
          <a:p>
            <a:pPr marL="57150" lvl="1" indent="0" defTabSz="488950">
              <a:lnSpc>
                <a:spcPct val="90000"/>
              </a:lnSpc>
              <a:spcBef>
                <a:spcPct val="0"/>
              </a:spcBef>
              <a:spcAft>
                <a:spcPct val="15000"/>
              </a:spcAft>
              <a:buChar char="•"/>
            </a:pPr>
            <a:r>
              <a:rPr lang="en-AU" sz="700" b="0" kern="1200" dirty="0">
                <a:solidFill>
                  <a:schemeClr val="bg1"/>
                </a:solidFill>
                <a:latin typeface="+mj-lt"/>
                <a:cs typeface="Segoe UI" panose="020B0502040204020203" pitchFamily="34" charset="0"/>
              </a:rPr>
              <a:t>Establish an Outbreak Management Team if applicable.</a:t>
            </a:r>
          </a:p>
          <a:p>
            <a:pPr marL="57150" lvl="1" indent="0" defTabSz="488950">
              <a:lnSpc>
                <a:spcPct val="90000"/>
              </a:lnSpc>
              <a:spcBef>
                <a:spcPct val="0"/>
              </a:spcBef>
              <a:spcAft>
                <a:spcPct val="15000"/>
              </a:spcAft>
              <a:buChar char="•"/>
            </a:pPr>
            <a:r>
              <a:rPr lang="en-AU" sz="700" b="0" kern="1200" dirty="0">
                <a:solidFill>
                  <a:schemeClr val="bg1"/>
                </a:solidFill>
                <a:latin typeface="+mj-lt"/>
                <a:cs typeface="Segoe UI" panose="020B0502040204020203" pitchFamily="34" charset="0"/>
              </a:rPr>
              <a:t>Contingency planning in the event of significant staff loss and surge staff planning:</a:t>
            </a:r>
          </a:p>
          <a:p>
            <a:pPr marL="228600" lvl="1" indent="-171450" defTabSz="488950">
              <a:lnSpc>
                <a:spcPct val="90000"/>
              </a:lnSpc>
              <a:spcBef>
                <a:spcPct val="0"/>
              </a:spcBef>
              <a:spcAft>
                <a:spcPct val="15000"/>
              </a:spcAft>
              <a:buFont typeface="Wingdings" panose="05000000000000000000" pitchFamily="2" charset="2"/>
              <a:buChar char="v"/>
            </a:pPr>
            <a:r>
              <a:rPr lang="en-AU" sz="700" b="0" kern="1200" dirty="0">
                <a:solidFill>
                  <a:schemeClr val="bg1"/>
                </a:solidFill>
                <a:latin typeface="+mj-lt"/>
                <a:cs typeface="Segoe UI" panose="020B0502040204020203" pitchFamily="34" charset="0"/>
              </a:rPr>
              <a:t>Staff surge workforce availability</a:t>
            </a:r>
          </a:p>
          <a:p>
            <a:pPr marL="228600" lvl="1" indent="-171450" defTabSz="488950">
              <a:lnSpc>
                <a:spcPct val="90000"/>
              </a:lnSpc>
              <a:spcBef>
                <a:spcPct val="0"/>
              </a:spcBef>
              <a:spcAft>
                <a:spcPct val="15000"/>
              </a:spcAft>
              <a:buFont typeface="Wingdings" panose="05000000000000000000" pitchFamily="2" charset="2"/>
              <a:buChar char="v"/>
            </a:pPr>
            <a:r>
              <a:rPr lang="en-AU" sz="700" b="0" kern="1200" dirty="0">
                <a:solidFill>
                  <a:schemeClr val="bg1"/>
                </a:solidFill>
                <a:latin typeface="+mj-lt"/>
                <a:cs typeface="Segoe UI" panose="020B0502040204020203" pitchFamily="34" charset="0"/>
              </a:rPr>
              <a:t>Alternative </a:t>
            </a:r>
            <a:r>
              <a:rPr lang="en-AU" sz="700" dirty="0">
                <a:solidFill>
                  <a:schemeClr val="bg1"/>
                </a:solidFill>
                <a:latin typeface="+mj-lt"/>
                <a:cs typeface="Segoe UI" panose="020B0502040204020203" pitchFamily="34" charset="0"/>
              </a:rPr>
              <a:t>accommodation available</a:t>
            </a:r>
            <a:endParaRPr lang="en-AU" sz="700" b="0" kern="1200" dirty="0">
              <a:solidFill>
                <a:schemeClr val="bg1"/>
              </a:solidFill>
              <a:latin typeface="+mj-lt"/>
              <a:cs typeface="Segoe UI" panose="020B0502040204020203" pitchFamily="34" charset="0"/>
            </a:endParaRPr>
          </a:p>
          <a:p>
            <a:pPr marL="228600" lvl="1" indent="-171450" defTabSz="488950">
              <a:lnSpc>
                <a:spcPct val="90000"/>
              </a:lnSpc>
              <a:spcBef>
                <a:spcPct val="0"/>
              </a:spcBef>
              <a:spcAft>
                <a:spcPct val="15000"/>
              </a:spcAft>
              <a:buFont typeface="Wingdings" panose="05000000000000000000" pitchFamily="2" charset="2"/>
              <a:buChar char="v"/>
            </a:pPr>
            <a:r>
              <a:rPr lang="en-AU" sz="700" b="0" kern="1200" dirty="0">
                <a:solidFill>
                  <a:schemeClr val="bg1"/>
                </a:solidFill>
                <a:latin typeface="+mj-lt"/>
                <a:cs typeface="Segoe UI" panose="020B0502040204020203" pitchFamily="34" charset="0"/>
              </a:rPr>
              <a:t>PPE</a:t>
            </a:r>
          </a:p>
          <a:p>
            <a:pPr marL="228600" lvl="1" indent="-171450" defTabSz="488950">
              <a:lnSpc>
                <a:spcPct val="90000"/>
              </a:lnSpc>
              <a:spcBef>
                <a:spcPct val="0"/>
              </a:spcBef>
              <a:spcAft>
                <a:spcPct val="15000"/>
              </a:spcAft>
              <a:buFont typeface="Wingdings" panose="05000000000000000000" pitchFamily="2" charset="2"/>
              <a:buChar char="v"/>
            </a:pPr>
            <a:r>
              <a:rPr lang="en-AU" sz="700" b="0" kern="1200" dirty="0">
                <a:solidFill>
                  <a:schemeClr val="bg1"/>
                </a:solidFill>
                <a:latin typeface="+mj-lt"/>
                <a:cs typeface="Segoe UI" panose="020B0502040204020203" pitchFamily="34" charset="0"/>
              </a:rPr>
              <a:t>Training for staff</a:t>
            </a:r>
          </a:p>
          <a:p>
            <a:pPr marL="57150" lvl="1" indent="-57150" defTabSz="488950">
              <a:lnSpc>
                <a:spcPct val="90000"/>
              </a:lnSpc>
              <a:spcBef>
                <a:spcPct val="0"/>
              </a:spcBef>
              <a:spcAft>
                <a:spcPct val="15000"/>
              </a:spcAft>
              <a:buChar char="•"/>
            </a:pPr>
            <a:r>
              <a:rPr lang="en-AU" sz="700" b="0" kern="1200" dirty="0">
                <a:solidFill>
                  <a:schemeClr val="bg1"/>
                </a:solidFill>
                <a:latin typeface="+mj-lt"/>
                <a:ea typeface="+mn-ea"/>
                <a:cs typeface="Segoe UI" panose="020B0502040204020203" pitchFamily="34" charset="0"/>
              </a:rPr>
              <a:t>Work with Qld Health to ensure the highest standards of infection control, clinical care and wellbeing. </a:t>
            </a:r>
          </a:p>
          <a:p>
            <a:pPr marL="57150" lvl="1" indent="-57150" defTabSz="488950">
              <a:lnSpc>
                <a:spcPct val="90000"/>
              </a:lnSpc>
              <a:spcBef>
                <a:spcPct val="0"/>
              </a:spcBef>
              <a:spcAft>
                <a:spcPct val="15000"/>
              </a:spcAft>
              <a:buFontTx/>
              <a:buChar char="•"/>
            </a:pPr>
            <a:r>
              <a:rPr lang="en-AU" sz="700" dirty="0">
                <a:solidFill>
                  <a:schemeClr val="bg1"/>
                </a:solidFill>
                <a:latin typeface="+mj-lt"/>
                <a:cs typeface="Segoe UI" panose="020B0502040204020203" pitchFamily="34" charset="0"/>
              </a:rPr>
              <a:t>Assist in sourcing an alternative workforce to ensure continuity of business and day to day routine for residents.</a:t>
            </a:r>
          </a:p>
          <a:p>
            <a:pPr marL="57150" lvl="1" indent="-57150" defTabSz="488950">
              <a:lnSpc>
                <a:spcPct val="90000"/>
              </a:lnSpc>
              <a:spcBef>
                <a:spcPct val="0"/>
              </a:spcBef>
              <a:spcAft>
                <a:spcPct val="15000"/>
              </a:spcAft>
              <a:buFontTx/>
              <a:buChar char="•"/>
            </a:pPr>
            <a:r>
              <a:rPr lang="en-AU" sz="700" dirty="0">
                <a:solidFill>
                  <a:schemeClr val="bg1"/>
                </a:solidFill>
                <a:latin typeface="+mj-lt"/>
                <a:cs typeface="Segoe UI" panose="020B0502040204020203" pitchFamily="34" charset="0"/>
              </a:rPr>
              <a:t>Actively review with staff and incorporate into the business contingency plan for the service.</a:t>
            </a:r>
          </a:p>
          <a:p>
            <a:pPr marL="57150" lvl="1" indent="-57150" algn="l" defTabSz="488950">
              <a:lnSpc>
                <a:spcPct val="90000"/>
              </a:lnSpc>
              <a:spcBef>
                <a:spcPct val="0"/>
              </a:spcBef>
              <a:spcAft>
                <a:spcPct val="15000"/>
              </a:spcAft>
              <a:buChar char="•"/>
            </a:pPr>
            <a:endParaRPr lang="en-AU" sz="700" b="0" kern="1200" dirty="0">
              <a:solidFill>
                <a:schemeClr val="tx2"/>
              </a:solidFill>
              <a:latin typeface="Segoe UI" panose="020B0502040204020203" pitchFamily="34" charset="0"/>
              <a:ea typeface="+mn-ea"/>
              <a:cs typeface="Segoe UI" panose="020B0502040204020203" pitchFamily="34" charset="0"/>
            </a:endParaRPr>
          </a:p>
        </p:txBody>
      </p:sp>
      <p:grpSp>
        <p:nvGrpSpPr>
          <p:cNvPr id="12" name="Group 11">
            <a:extLst>
              <a:ext uri="{FF2B5EF4-FFF2-40B4-BE49-F238E27FC236}">
                <a16:creationId xmlns:a16="http://schemas.microsoft.com/office/drawing/2014/main" id="{807F39A7-4D0A-499C-B393-3FBEC9D10DFE}"/>
              </a:ext>
            </a:extLst>
          </p:cNvPr>
          <p:cNvGrpSpPr/>
          <p:nvPr/>
        </p:nvGrpSpPr>
        <p:grpSpPr>
          <a:xfrm>
            <a:off x="4928406" y="633203"/>
            <a:ext cx="1859259" cy="3562280"/>
            <a:chOff x="5580372" y="477116"/>
            <a:chExt cx="1805755" cy="4957333"/>
          </a:xfrm>
          <a:solidFill>
            <a:schemeClr val="accent1">
              <a:lumMod val="60000"/>
              <a:lumOff val="40000"/>
            </a:schemeClr>
          </a:solidFill>
        </p:grpSpPr>
        <p:sp>
          <p:nvSpPr>
            <p:cNvPr id="13" name="Rectangle 12">
              <a:extLst>
                <a:ext uri="{FF2B5EF4-FFF2-40B4-BE49-F238E27FC236}">
                  <a16:creationId xmlns:a16="http://schemas.microsoft.com/office/drawing/2014/main" id="{9D29FD4F-75E0-4FF8-B665-E5AF2AD52FC3}"/>
                </a:ext>
              </a:extLst>
            </p:cNvPr>
            <p:cNvSpPr/>
            <p:nvPr/>
          </p:nvSpPr>
          <p:spPr>
            <a:xfrm>
              <a:off x="5595289" y="609748"/>
              <a:ext cx="1770427" cy="4824701"/>
            </a:xfrm>
            <a:prstGeom prst="rect">
              <a:avLst/>
            </a:prstGeom>
            <a:grp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AB644B11-0082-4A4E-B106-A62AA5ED9D99}"/>
                </a:ext>
              </a:extLst>
            </p:cNvPr>
            <p:cNvSpPr txBox="1"/>
            <p:nvPr/>
          </p:nvSpPr>
          <p:spPr>
            <a:xfrm>
              <a:off x="5580372" y="477116"/>
              <a:ext cx="1805755" cy="485251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56896" tIns="304657" rIns="56896" bIns="56896" numCol="1" spcCol="1270" anchor="t" anchorCtr="0">
              <a:noAutofit/>
            </a:bodyPr>
            <a:lstStyle/>
            <a:p>
              <a:pPr marL="57150" lvl="1" defTabSz="488950">
                <a:lnSpc>
                  <a:spcPct val="90000"/>
                </a:lnSpc>
                <a:spcBef>
                  <a:spcPct val="0"/>
                </a:spcBef>
                <a:spcAft>
                  <a:spcPct val="15000"/>
                </a:spcAft>
                <a:buChar char="•"/>
              </a:pPr>
              <a:r>
                <a:rPr lang="en-AU" sz="700" b="1" dirty="0">
                  <a:solidFill>
                    <a:schemeClr val="bg1"/>
                  </a:solidFill>
                  <a:latin typeface="Segoe UI" panose="020B0502040204020203" pitchFamily="34" charset="0"/>
                  <a:cs typeface="Segoe UI" panose="020B0502040204020203" pitchFamily="34" charset="0"/>
                </a:rPr>
                <a:t>Housing and Homelessness Services, Service Delivery (HHS SD) and Housing Service Centres (HSC)</a:t>
              </a:r>
            </a:p>
            <a:p>
              <a:pPr marL="57150" lvl="1" defTabSz="488950">
                <a:lnSpc>
                  <a:spcPct val="90000"/>
                </a:lnSpc>
                <a:spcBef>
                  <a:spcPct val="0"/>
                </a:spcBef>
                <a:spcAft>
                  <a:spcPct val="15000"/>
                </a:spcAft>
                <a:buFontTx/>
                <a:buChar char="•"/>
              </a:pPr>
              <a:r>
                <a:rPr lang="en-AU" sz="700" dirty="0">
                  <a:solidFill>
                    <a:schemeClr val="tx2"/>
                  </a:solidFill>
                  <a:latin typeface="Segoe UI" panose="020B0502040204020203" pitchFamily="34" charset="0"/>
                  <a:cs typeface="Segoe UI" panose="020B0502040204020203" pitchFamily="34" charset="0"/>
                </a:rPr>
                <a:t>Primary responsibility to prepare and support the service to ensure their capacity to manage the outbreak.</a:t>
              </a:r>
            </a:p>
            <a:p>
              <a:pPr marL="57150" lvl="1" defTabSz="488950">
                <a:lnSpc>
                  <a:spcPct val="90000"/>
                </a:lnSpc>
                <a:spcBef>
                  <a:spcPct val="0"/>
                </a:spcBef>
                <a:spcAft>
                  <a:spcPct val="15000"/>
                </a:spcAft>
                <a:buFontTx/>
                <a:buChar char="•"/>
              </a:pPr>
              <a:r>
                <a:rPr lang="en-AU" sz="700" dirty="0">
                  <a:solidFill>
                    <a:schemeClr val="tx2"/>
                  </a:solidFill>
                  <a:latin typeface="Segoe UI" panose="020B0502040204020203" pitchFamily="34" charset="0"/>
                  <a:cs typeface="Segoe UI" panose="020B0502040204020203" pitchFamily="34" charset="0"/>
                </a:rPr>
                <a:t>Ensure business continuity is maintained during the outbreak, including surge staffing, access to PPE, and inter-government liaison.</a:t>
              </a:r>
            </a:p>
            <a:p>
              <a:pPr marL="57150" lvl="1" defTabSz="488950">
                <a:lnSpc>
                  <a:spcPct val="90000"/>
                </a:lnSpc>
                <a:spcBef>
                  <a:spcPct val="0"/>
                </a:spcBef>
                <a:spcAft>
                  <a:spcPct val="15000"/>
                </a:spcAft>
                <a:buChar char="•"/>
              </a:pPr>
              <a:r>
                <a:rPr lang="en-AU" sz="700" dirty="0">
                  <a:solidFill>
                    <a:schemeClr val="tx2"/>
                  </a:solidFill>
                  <a:latin typeface="Segoe UI" panose="020B0502040204020203" pitchFamily="34" charset="0"/>
                  <a:cs typeface="Segoe UI" panose="020B0502040204020203" pitchFamily="34" charset="0"/>
                </a:rPr>
                <a:t>Liaise with other government agencies and disaster management bodies to ensure infection control, continuity of care, service continuity and communications.</a:t>
              </a:r>
            </a:p>
            <a:p>
              <a:pPr marL="57150" lvl="1" defTabSz="488950">
                <a:lnSpc>
                  <a:spcPct val="90000"/>
                </a:lnSpc>
                <a:spcBef>
                  <a:spcPct val="0"/>
                </a:spcBef>
                <a:spcAft>
                  <a:spcPct val="15000"/>
                </a:spcAft>
                <a:buChar char="•"/>
              </a:pPr>
              <a:r>
                <a:rPr lang="en-AU" sz="700" dirty="0">
                  <a:solidFill>
                    <a:schemeClr val="tx2"/>
                  </a:solidFill>
                  <a:latin typeface="Segoe UI" panose="020B0502040204020203" pitchFamily="34" charset="0"/>
                  <a:cs typeface="Segoe UI" panose="020B0502040204020203" pitchFamily="34" charset="0"/>
                </a:rPr>
                <a:t>Locate alternative accommodation if required.</a:t>
              </a:r>
            </a:p>
            <a:p>
              <a:pPr marL="57150" lvl="1" defTabSz="488950">
                <a:lnSpc>
                  <a:spcPct val="90000"/>
                </a:lnSpc>
                <a:spcBef>
                  <a:spcPct val="0"/>
                </a:spcBef>
                <a:spcAft>
                  <a:spcPct val="15000"/>
                </a:spcAft>
                <a:buFontTx/>
                <a:buChar char="•"/>
              </a:pPr>
              <a:r>
                <a:rPr lang="en-AU" sz="700" dirty="0">
                  <a:solidFill>
                    <a:schemeClr val="tx2"/>
                  </a:solidFill>
                  <a:latin typeface="Segoe UI" panose="020B0502040204020203" pitchFamily="34" charset="0"/>
                  <a:cs typeface="Segoe UI" panose="020B0502040204020203" pitchFamily="34" charset="0"/>
                </a:rPr>
                <a:t>Assist in sourcing an alternative workforce to ensure continuity of business and day to day routine for residents.</a:t>
              </a:r>
            </a:p>
            <a:p>
              <a:pPr marL="57150" lvl="1" indent="0" algn="l" defTabSz="488950">
                <a:lnSpc>
                  <a:spcPct val="90000"/>
                </a:lnSpc>
                <a:spcBef>
                  <a:spcPct val="0"/>
                </a:spcBef>
                <a:spcAft>
                  <a:spcPct val="15000"/>
                </a:spcAft>
                <a:buChar char="•"/>
              </a:pPr>
              <a:r>
                <a:rPr lang="en-AU" sz="700" b="0" kern="1200" dirty="0">
                  <a:solidFill>
                    <a:schemeClr val="tx2"/>
                  </a:solidFill>
                  <a:latin typeface="Segoe UI" panose="020B0502040204020203" pitchFamily="34" charset="0"/>
                  <a:cs typeface="Segoe UI" panose="020B0502040204020203" pitchFamily="34" charset="0"/>
                </a:rPr>
                <a:t>Provide regulatory oversight of registered residential services. </a:t>
              </a:r>
              <a:endParaRPr lang="en-AU" sz="700" kern="1200" dirty="0">
                <a:solidFill>
                  <a:schemeClr val="tx2"/>
                </a:solidFill>
                <a:latin typeface="Segoe UI" panose="020B0502040204020203" pitchFamily="34" charset="0"/>
                <a:cs typeface="Segoe UI" panose="020B0502040204020203" pitchFamily="34" charset="0"/>
              </a:endParaRPr>
            </a:p>
            <a:p>
              <a:pPr marL="57150" lvl="1" indent="0" algn="l" defTabSz="488950">
                <a:lnSpc>
                  <a:spcPct val="90000"/>
                </a:lnSpc>
                <a:spcBef>
                  <a:spcPct val="0"/>
                </a:spcBef>
                <a:spcAft>
                  <a:spcPct val="15000"/>
                </a:spcAft>
                <a:buChar char="•"/>
              </a:pPr>
              <a:r>
                <a:rPr lang="en-AU" sz="700" b="0" kern="1200" dirty="0">
                  <a:solidFill>
                    <a:schemeClr val="tx2"/>
                  </a:solidFill>
                  <a:latin typeface="Segoe UI" panose="020B0502040204020203" pitchFamily="34" charset="0"/>
                  <a:cs typeface="Segoe UI" panose="020B0502040204020203" pitchFamily="34" charset="0"/>
                </a:rPr>
                <a:t>Provide guidance and advice to support service provider’s compliance as a registered residential service. </a:t>
              </a:r>
            </a:p>
            <a:p>
              <a:pPr marL="57150" lvl="1" indent="0" algn="l" defTabSz="488950">
                <a:lnSpc>
                  <a:spcPct val="90000"/>
                </a:lnSpc>
                <a:spcBef>
                  <a:spcPct val="0"/>
                </a:spcBef>
                <a:spcAft>
                  <a:spcPct val="15000"/>
                </a:spcAft>
                <a:buChar char="•"/>
              </a:pPr>
              <a:r>
                <a:rPr lang="en-AU" sz="700" b="0" kern="1200" dirty="0">
                  <a:solidFill>
                    <a:schemeClr val="tx2"/>
                  </a:solidFill>
                  <a:latin typeface="Segoe UI" panose="020B0502040204020203" pitchFamily="34" charset="0"/>
                  <a:cs typeface="Segoe UI" panose="020B0502040204020203" pitchFamily="34" charset="0"/>
                </a:rPr>
                <a:t>Monitor compliance with the </a:t>
              </a:r>
              <a:r>
                <a:rPr lang="en-AU" sz="700" b="0" i="1" kern="1200" dirty="0">
                  <a:solidFill>
                    <a:schemeClr val="tx2"/>
                  </a:solidFill>
                  <a:latin typeface="Segoe UI" panose="020B0502040204020203" pitchFamily="34" charset="0"/>
                  <a:cs typeface="Segoe UI" panose="020B0502040204020203" pitchFamily="34" charset="0"/>
                </a:rPr>
                <a:t>Residential Services (Accreditation) Act 2002</a:t>
              </a:r>
              <a:r>
                <a:rPr lang="en-AU" sz="700" b="0" kern="1200" dirty="0">
                  <a:solidFill>
                    <a:schemeClr val="tx2"/>
                  </a:solidFill>
                  <a:latin typeface="Segoe UI" panose="020B0502040204020203" pitchFamily="34" charset="0"/>
                  <a:cs typeface="Segoe UI" panose="020B0502040204020203" pitchFamily="34" charset="0"/>
                </a:rPr>
                <a:t>.</a:t>
              </a:r>
            </a:p>
            <a:p>
              <a:pPr marL="57150" lvl="1" indent="0" algn="l" defTabSz="488950">
                <a:lnSpc>
                  <a:spcPct val="90000"/>
                </a:lnSpc>
                <a:spcBef>
                  <a:spcPct val="0"/>
                </a:spcBef>
                <a:spcAft>
                  <a:spcPct val="15000"/>
                </a:spcAft>
                <a:buChar char="•"/>
              </a:pPr>
              <a:r>
                <a:rPr lang="en-AU" sz="700" b="0" kern="1200" dirty="0">
                  <a:solidFill>
                    <a:schemeClr val="tx2"/>
                  </a:solidFill>
                  <a:latin typeface="Segoe UI" panose="020B0502040204020203" pitchFamily="34" charset="0"/>
                  <a:cs typeface="Segoe UI" panose="020B0502040204020203" pitchFamily="34" charset="0"/>
                </a:rPr>
                <a:t>Respond to identified compliance issues. </a:t>
              </a:r>
            </a:p>
            <a:p>
              <a:pPr marL="57150" lvl="1" indent="0" algn="l" defTabSz="488950">
                <a:lnSpc>
                  <a:spcPct val="90000"/>
                </a:lnSpc>
                <a:spcBef>
                  <a:spcPct val="0"/>
                </a:spcBef>
                <a:spcAft>
                  <a:spcPct val="15000"/>
                </a:spcAft>
              </a:pPr>
              <a:endParaRPr lang="en-AU" sz="800" b="0" kern="1200" dirty="0">
                <a:solidFill>
                  <a:schemeClr val="tx2"/>
                </a:solidFill>
                <a:latin typeface="Segoe UI" panose="020B0502040204020203" pitchFamily="34" charset="0"/>
                <a:cs typeface="Segoe UI" panose="020B0502040204020203" pitchFamily="34" charset="0"/>
              </a:endParaRPr>
            </a:p>
          </p:txBody>
        </p:sp>
      </p:grpSp>
      <p:grpSp>
        <p:nvGrpSpPr>
          <p:cNvPr id="15" name="Group 14">
            <a:extLst>
              <a:ext uri="{FF2B5EF4-FFF2-40B4-BE49-F238E27FC236}">
                <a16:creationId xmlns:a16="http://schemas.microsoft.com/office/drawing/2014/main" id="{5FB10278-664E-4921-82A9-1A081D81751A}"/>
              </a:ext>
            </a:extLst>
          </p:cNvPr>
          <p:cNvGrpSpPr/>
          <p:nvPr/>
        </p:nvGrpSpPr>
        <p:grpSpPr>
          <a:xfrm>
            <a:off x="7248988" y="541723"/>
            <a:ext cx="1746130" cy="3445330"/>
            <a:chOff x="7528290" y="259619"/>
            <a:chExt cx="1720649" cy="5415736"/>
          </a:xfrm>
        </p:grpSpPr>
        <p:sp>
          <p:nvSpPr>
            <p:cNvPr id="16" name="Rectangle 15">
              <a:extLst>
                <a:ext uri="{FF2B5EF4-FFF2-40B4-BE49-F238E27FC236}">
                  <a16:creationId xmlns:a16="http://schemas.microsoft.com/office/drawing/2014/main" id="{9997BCC1-9BEA-4753-A6D5-4FEAA85737FC}"/>
                </a:ext>
              </a:extLst>
            </p:cNvPr>
            <p:cNvSpPr/>
            <p:nvPr/>
          </p:nvSpPr>
          <p:spPr>
            <a:xfrm>
              <a:off x="7528290" y="506632"/>
              <a:ext cx="1720649" cy="4619773"/>
            </a:xfrm>
            <a:prstGeom prst="rect">
              <a:avLst/>
            </a:prstGeom>
            <a:solidFill>
              <a:schemeClr val="accent1">
                <a:lumMod val="40000"/>
                <a:lumOff val="60000"/>
              </a:schemeClr>
            </a:solidFill>
            <a:ln>
              <a:solidFill>
                <a:schemeClr val="tx1"/>
              </a:solidFill>
            </a:ln>
          </p:spPr>
          <p:style>
            <a:lnRef idx="2">
              <a:schemeClr val="lt1">
                <a:hueOff val="0"/>
                <a:satOff val="0"/>
                <a:lumOff val="0"/>
                <a:alphaOff val="0"/>
              </a:schemeClr>
            </a:lnRef>
            <a:fillRef idx="1">
              <a:scrgbClr r="0" g="0" b="0"/>
            </a:fillRef>
            <a:effectRef idx="0">
              <a:schemeClr val="accent2">
                <a:hueOff val="-1976191"/>
                <a:satOff val="9467"/>
                <a:lumOff val="8758"/>
                <a:alphaOff val="0"/>
              </a:schemeClr>
            </a:effectRef>
            <a:fontRef idx="minor">
              <a:schemeClr val="lt1"/>
            </a:fontRef>
          </p:style>
        </p:sp>
        <p:sp>
          <p:nvSpPr>
            <p:cNvPr id="17" name="TextBox 16">
              <a:extLst>
                <a:ext uri="{FF2B5EF4-FFF2-40B4-BE49-F238E27FC236}">
                  <a16:creationId xmlns:a16="http://schemas.microsoft.com/office/drawing/2014/main" id="{F25F898D-382A-419D-924E-C2FDBA03BCBA}"/>
                </a:ext>
              </a:extLst>
            </p:cNvPr>
            <p:cNvSpPr txBox="1"/>
            <p:nvPr/>
          </p:nvSpPr>
          <p:spPr>
            <a:xfrm>
              <a:off x="7528290" y="259619"/>
              <a:ext cx="1720649" cy="541573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6896" tIns="304657" rIns="56896" bIns="56896" numCol="1" spcCol="1270" anchor="t" anchorCtr="0">
              <a:noAutofit/>
            </a:bodyPr>
            <a:lstStyle/>
            <a:p>
              <a:pPr marL="57150" lvl="1" indent="0" algn="l" defTabSz="488950">
                <a:lnSpc>
                  <a:spcPct val="90000"/>
                </a:lnSpc>
                <a:spcBef>
                  <a:spcPct val="0"/>
                </a:spcBef>
                <a:spcAft>
                  <a:spcPct val="15000"/>
                </a:spcAft>
                <a:buChar char="•"/>
              </a:pPr>
              <a:r>
                <a:rPr lang="en-AU" sz="700" b="1" kern="1200" dirty="0">
                  <a:solidFill>
                    <a:schemeClr val="bg1"/>
                  </a:solidFill>
                  <a:latin typeface="Segoe UI" panose="020B0502040204020203" pitchFamily="34" charset="0"/>
                  <a:cs typeface="Segoe UI" panose="020B0502040204020203" pitchFamily="34" charset="0"/>
                </a:rPr>
                <a:t>COVID-19 Disability Working Group:</a:t>
              </a:r>
              <a:endParaRPr lang="en-AU" sz="700" kern="1200" dirty="0">
                <a:solidFill>
                  <a:schemeClr val="bg1"/>
                </a:solidFill>
                <a:latin typeface="Segoe UI" panose="020B0502040204020203" pitchFamily="34" charset="0"/>
                <a:cs typeface="Segoe UI" panose="020B0502040204020203" pitchFamily="34" charset="0"/>
              </a:endParaRPr>
            </a:p>
            <a:p>
              <a:pPr marL="57150" lvl="1" indent="0" algn="l" defTabSz="488950">
                <a:lnSpc>
                  <a:spcPct val="90000"/>
                </a:lnSpc>
                <a:spcBef>
                  <a:spcPct val="0"/>
                </a:spcBef>
                <a:spcAft>
                  <a:spcPct val="15000"/>
                </a:spcAft>
                <a:buChar char="•"/>
              </a:pPr>
              <a:r>
                <a:rPr lang="en-AU" sz="700" kern="1200" dirty="0">
                  <a:solidFill>
                    <a:schemeClr val="bg1"/>
                  </a:solidFill>
                  <a:latin typeface="Segoe UI" panose="020B0502040204020203" pitchFamily="34" charset="0"/>
                  <a:cs typeface="Segoe UI" panose="020B0502040204020203" pitchFamily="34" charset="0"/>
                </a:rPr>
                <a:t>Liaise with other government agencies and disaster management bodies to ensure infection control, continuity of care, service continuity and communications.</a:t>
              </a:r>
            </a:p>
            <a:p>
              <a:pPr marL="57150" lvl="1" indent="0" algn="l" defTabSz="488950">
                <a:lnSpc>
                  <a:spcPct val="90000"/>
                </a:lnSpc>
                <a:spcBef>
                  <a:spcPct val="0"/>
                </a:spcBef>
                <a:spcAft>
                  <a:spcPct val="15000"/>
                </a:spcAft>
                <a:buChar char="•"/>
              </a:pPr>
              <a:r>
                <a:rPr lang="en-AU" sz="700" dirty="0">
                  <a:solidFill>
                    <a:schemeClr val="bg1"/>
                  </a:solidFill>
                  <a:latin typeface="Segoe UI" panose="020B0502040204020203" pitchFamily="34" charset="0"/>
                  <a:cs typeface="Segoe UI" panose="020B0502040204020203" pitchFamily="34" charset="0"/>
                </a:rPr>
                <a:t>Assist in locating alternative accommodation for residents if isolation cannot occur at residential service.</a:t>
              </a:r>
            </a:p>
            <a:p>
              <a:pPr marL="57150" lvl="1" indent="0" algn="l" defTabSz="488950">
                <a:lnSpc>
                  <a:spcPct val="90000"/>
                </a:lnSpc>
                <a:spcBef>
                  <a:spcPct val="0"/>
                </a:spcBef>
                <a:spcAft>
                  <a:spcPct val="15000"/>
                </a:spcAft>
                <a:buChar char="•"/>
              </a:pPr>
              <a:r>
                <a:rPr lang="en-AU" sz="700" dirty="0">
                  <a:solidFill>
                    <a:schemeClr val="bg1"/>
                  </a:solidFill>
                  <a:latin typeface="Segoe UI" panose="020B0502040204020203" pitchFamily="34" charset="0"/>
                  <a:cs typeface="Segoe UI" panose="020B0502040204020203" pitchFamily="34" charset="0"/>
                </a:rPr>
                <a:t>Assist in sourcing an alternative workforce to ensure continuity of business and day to day routine for residents.</a:t>
              </a:r>
              <a:endParaRPr lang="en-AU" sz="700" kern="1200" dirty="0">
                <a:solidFill>
                  <a:schemeClr val="bg1"/>
                </a:solidFill>
                <a:latin typeface="Segoe UI" panose="020B0502040204020203" pitchFamily="34" charset="0"/>
                <a:cs typeface="Segoe UI" panose="020B0502040204020203" pitchFamily="34" charset="0"/>
              </a:endParaRPr>
            </a:p>
            <a:p>
              <a:pPr marL="57150" lvl="1" indent="0" algn="l" defTabSz="488950">
                <a:lnSpc>
                  <a:spcPct val="90000"/>
                </a:lnSpc>
                <a:spcBef>
                  <a:spcPct val="0"/>
                </a:spcBef>
                <a:spcAft>
                  <a:spcPct val="15000"/>
                </a:spcAft>
                <a:buChar char="•"/>
              </a:pPr>
              <a:endParaRPr lang="en-AU" sz="700" kern="1200" dirty="0">
                <a:solidFill>
                  <a:schemeClr val="bg1"/>
                </a:solidFill>
                <a:latin typeface="Segoe UI" panose="020B0502040204020203" pitchFamily="34" charset="0"/>
                <a:cs typeface="Segoe UI" panose="020B0502040204020203" pitchFamily="34" charset="0"/>
              </a:endParaRPr>
            </a:p>
            <a:p>
              <a:pPr marL="57150" lvl="1" indent="0" algn="l" defTabSz="488950">
                <a:lnSpc>
                  <a:spcPct val="90000"/>
                </a:lnSpc>
                <a:spcBef>
                  <a:spcPct val="0"/>
                </a:spcBef>
                <a:spcAft>
                  <a:spcPct val="15000"/>
                </a:spcAft>
              </a:pPr>
              <a:r>
                <a:rPr lang="en-AU" sz="700" kern="1200" dirty="0">
                  <a:solidFill>
                    <a:schemeClr val="bg1"/>
                  </a:solidFill>
                  <a:latin typeface="Segoe UI" panose="020B0502040204020203" pitchFamily="34" charset="0"/>
                  <a:cs typeface="Segoe UI" panose="020B0502040204020203" pitchFamily="34" charset="0"/>
                </a:rPr>
                <a:t>Access to and participation in other COVID and non-COVID stakeholder groups including:</a:t>
              </a:r>
            </a:p>
            <a:p>
              <a:pPr marL="228600" lvl="1" indent="-171450" defTabSz="488950">
                <a:lnSpc>
                  <a:spcPct val="90000"/>
                </a:lnSpc>
                <a:spcBef>
                  <a:spcPct val="0"/>
                </a:spcBef>
                <a:spcAft>
                  <a:spcPct val="15000"/>
                </a:spcAft>
                <a:buFont typeface="Wingdings" panose="05000000000000000000" pitchFamily="2" charset="2"/>
                <a:buChar char="v"/>
              </a:pPr>
              <a:r>
                <a:rPr lang="en-AU" sz="700" kern="1200" dirty="0">
                  <a:solidFill>
                    <a:schemeClr val="bg1"/>
                  </a:solidFill>
                  <a:latin typeface="Segoe UI" panose="020B0502040204020203" pitchFamily="34" charset="0"/>
                  <a:cs typeface="Segoe UI" panose="020B0502040204020203" pitchFamily="34" charset="0"/>
                </a:rPr>
                <a:t>Mental health and alcohol and other drugs group </a:t>
              </a:r>
            </a:p>
            <a:p>
              <a:pPr marL="228600" lvl="1" indent="-171450" defTabSz="488950">
                <a:lnSpc>
                  <a:spcPct val="90000"/>
                </a:lnSpc>
                <a:spcBef>
                  <a:spcPct val="0"/>
                </a:spcBef>
                <a:spcAft>
                  <a:spcPct val="15000"/>
                </a:spcAft>
                <a:buFont typeface="Wingdings" panose="05000000000000000000" pitchFamily="2" charset="2"/>
                <a:buChar char="v"/>
              </a:pPr>
              <a:r>
                <a:rPr lang="en-AU" sz="700" kern="1200" dirty="0">
                  <a:solidFill>
                    <a:schemeClr val="bg1"/>
                  </a:solidFill>
                  <a:latin typeface="Segoe UI" panose="020B0502040204020203" pitchFamily="34" charset="0"/>
                  <a:cs typeface="Segoe UI" panose="020B0502040204020203" pitchFamily="34" charset="0"/>
                </a:rPr>
                <a:t>Residential Services Reference Group </a:t>
              </a:r>
            </a:p>
            <a:p>
              <a:pPr marL="228600" lvl="1" indent="-171450" defTabSz="488950">
                <a:lnSpc>
                  <a:spcPct val="90000"/>
                </a:lnSpc>
                <a:spcBef>
                  <a:spcPct val="0"/>
                </a:spcBef>
                <a:spcAft>
                  <a:spcPct val="15000"/>
                </a:spcAft>
                <a:buFont typeface="Wingdings" panose="05000000000000000000" pitchFamily="2" charset="2"/>
                <a:buChar char="v"/>
              </a:pPr>
              <a:r>
                <a:rPr lang="en-AU" sz="700" dirty="0">
                  <a:solidFill>
                    <a:schemeClr val="bg1"/>
                  </a:solidFill>
                  <a:latin typeface="Segoe UI" panose="020B0502040204020203" pitchFamily="34" charset="0"/>
                  <a:cs typeface="Segoe UI" panose="020B0502040204020203" pitchFamily="34" charset="0"/>
                </a:rPr>
                <a:t>Government and Inter-Agency Information Sharing G</a:t>
              </a:r>
              <a:r>
                <a:rPr lang="en-AU" sz="700" kern="1200" dirty="0">
                  <a:solidFill>
                    <a:schemeClr val="bg1"/>
                  </a:solidFill>
                  <a:latin typeface="Segoe UI" panose="020B0502040204020203" pitchFamily="34" charset="0"/>
                  <a:cs typeface="Segoe UI" panose="020B0502040204020203" pitchFamily="34" charset="0"/>
                </a:rPr>
                <a:t>roup.</a:t>
              </a:r>
            </a:p>
          </p:txBody>
        </p:sp>
      </p:grpSp>
      <p:sp>
        <p:nvSpPr>
          <p:cNvPr id="18" name="TextBox 17">
            <a:extLst>
              <a:ext uri="{FF2B5EF4-FFF2-40B4-BE49-F238E27FC236}">
                <a16:creationId xmlns:a16="http://schemas.microsoft.com/office/drawing/2014/main" id="{877278E1-DE53-4D4B-B036-F4B92D951224}"/>
              </a:ext>
            </a:extLst>
          </p:cNvPr>
          <p:cNvSpPr txBox="1"/>
          <p:nvPr/>
        </p:nvSpPr>
        <p:spPr>
          <a:xfrm rot="16200000">
            <a:off x="-1321299" y="1889308"/>
            <a:ext cx="3086099" cy="2487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04657" bIns="0" numCol="1" spcCol="1270" anchor="t" anchorCtr="0">
            <a:noAutofit/>
          </a:bodyPr>
          <a:lstStyle/>
          <a:p>
            <a:pPr marL="0" lvl="0" indent="0" algn="r" defTabSz="711200">
              <a:lnSpc>
                <a:spcPct val="90000"/>
              </a:lnSpc>
              <a:spcBef>
                <a:spcPct val="0"/>
              </a:spcBef>
              <a:spcAft>
                <a:spcPct val="35000"/>
              </a:spcAft>
              <a:buNone/>
            </a:pPr>
            <a:r>
              <a:rPr lang="en-AU" kern="1200" dirty="0">
                <a:latin typeface="Arial Nova Light" panose="020B0304020202020204" pitchFamily="34" charset="0"/>
                <a:cs typeface="Segoe UI" panose="020B0502040204020203" pitchFamily="34" charset="0"/>
              </a:rPr>
              <a:t>Qld Health Clinical Response</a:t>
            </a:r>
          </a:p>
        </p:txBody>
      </p:sp>
      <p:sp>
        <p:nvSpPr>
          <p:cNvPr id="19" name="Rectangle 18">
            <a:extLst>
              <a:ext uri="{FF2B5EF4-FFF2-40B4-BE49-F238E27FC236}">
                <a16:creationId xmlns:a16="http://schemas.microsoft.com/office/drawing/2014/main" id="{DD2F150D-DF7D-44FC-8BA7-BE8407997994}"/>
              </a:ext>
            </a:extLst>
          </p:cNvPr>
          <p:cNvSpPr/>
          <p:nvPr/>
        </p:nvSpPr>
        <p:spPr>
          <a:xfrm>
            <a:off x="360132" y="841133"/>
            <a:ext cx="1979107" cy="4148059"/>
          </a:xfrm>
          <a:prstGeom prst="rect">
            <a:avLst/>
          </a:prstGeom>
        </p:spPr>
        <p:txBody>
          <a:bodyPr wrap="square">
            <a:spAutoFit/>
          </a:bodyPr>
          <a:lstStyle/>
          <a:p>
            <a:pPr marL="57150" indent="-57150" defTabSz="355600">
              <a:lnSpc>
                <a:spcPct val="90000"/>
              </a:lnSpc>
              <a:spcBef>
                <a:spcPct val="0"/>
              </a:spcBef>
              <a:spcAft>
                <a:spcPct val="15000"/>
              </a:spcAft>
              <a:buChar char="•"/>
            </a:pPr>
            <a:r>
              <a:rPr lang="en-AU" sz="700" b="1" kern="1200" dirty="0">
                <a:solidFill>
                  <a:schemeClr val="tx2"/>
                </a:solidFill>
                <a:cs typeface="Segoe UI" panose="020B0502040204020203" pitchFamily="34" charset="0"/>
              </a:rPr>
              <a:t>Public Health Unit:</a:t>
            </a:r>
            <a:endParaRPr lang="en-AU" sz="700" kern="1200" dirty="0">
              <a:solidFill>
                <a:schemeClr val="tx2"/>
              </a:solidFill>
              <a:cs typeface="Segoe UI" panose="020B0502040204020203" pitchFamily="34" charset="0"/>
            </a:endParaRPr>
          </a:p>
          <a:p>
            <a:pPr marL="57150" lvl="1" indent="-57150" defTabSz="355600">
              <a:lnSpc>
                <a:spcPct val="90000"/>
              </a:lnSpc>
              <a:spcBef>
                <a:spcPct val="0"/>
              </a:spcBef>
              <a:spcAft>
                <a:spcPct val="15000"/>
              </a:spcAft>
              <a:buChar char="•"/>
            </a:pPr>
            <a:r>
              <a:rPr lang="en-AU" sz="700" kern="1200" dirty="0">
                <a:solidFill>
                  <a:schemeClr val="tx2"/>
                </a:solidFill>
                <a:cs typeface="Segoe UI" panose="020B0502040204020203" pitchFamily="34" charset="0"/>
              </a:rPr>
              <a:t>Lead public health response </a:t>
            </a:r>
          </a:p>
          <a:p>
            <a:pPr marL="57150" lvl="1" indent="-57150" defTabSz="355600">
              <a:lnSpc>
                <a:spcPct val="90000"/>
              </a:lnSpc>
              <a:spcBef>
                <a:spcPct val="0"/>
              </a:spcBef>
              <a:spcAft>
                <a:spcPct val="15000"/>
              </a:spcAft>
              <a:buChar char="•"/>
            </a:pPr>
            <a:r>
              <a:rPr lang="en-AU" sz="700" dirty="0">
                <a:solidFill>
                  <a:schemeClr val="tx2"/>
                </a:solidFill>
                <a:cs typeface="Segoe UI" panose="020B0502040204020203" pitchFamily="34" charset="0"/>
              </a:rPr>
              <a:t>Provide immediate and ongoing advice to the Outbreak Management Team within the service regarding the implementation of COVID-19 disease prevention / infection control / quarantine and isolation measures</a:t>
            </a:r>
            <a:r>
              <a:rPr lang="en-AU" sz="700" dirty="0">
                <a:cs typeface="Segoe UI" panose="020B0502040204020203" pitchFamily="34" charset="0"/>
              </a:rPr>
              <a:t>.</a:t>
            </a:r>
          </a:p>
          <a:p>
            <a:pPr marL="57150" lvl="1" indent="-57150" defTabSz="355600">
              <a:lnSpc>
                <a:spcPct val="90000"/>
              </a:lnSpc>
              <a:spcBef>
                <a:spcPct val="0"/>
              </a:spcBef>
              <a:spcAft>
                <a:spcPct val="15000"/>
              </a:spcAft>
              <a:buChar char="•"/>
            </a:pPr>
            <a:r>
              <a:rPr lang="en-AU" sz="700" kern="1200" dirty="0">
                <a:solidFill>
                  <a:schemeClr val="tx2"/>
                </a:solidFill>
                <a:cs typeface="Segoe UI" panose="020B0502040204020203" pitchFamily="34" charset="0"/>
              </a:rPr>
              <a:t>Notify and liaise with relevant parties.</a:t>
            </a:r>
          </a:p>
          <a:p>
            <a:pPr marL="57150" lvl="1" indent="-57150" defTabSz="355600">
              <a:lnSpc>
                <a:spcPct val="90000"/>
              </a:lnSpc>
              <a:spcBef>
                <a:spcPct val="0"/>
              </a:spcBef>
              <a:spcAft>
                <a:spcPct val="15000"/>
              </a:spcAft>
              <a:buChar char="•"/>
            </a:pPr>
            <a:r>
              <a:rPr lang="en-AU" sz="700" kern="1200" dirty="0">
                <a:solidFill>
                  <a:schemeClr val="tx2"/>
                </a:solidFill>
                <a:cs typeface="Segoe UI" panose="020B0502040204020203" pitchFamily="34" charset="0"/>
              </a:rPr>
              <a:t>Active investigation and management of cases in staff and residents. </a:t>
            </a:r>
          </a:p>
          <a:p>
            <a:pPr marL="57150" lvl="1" indent="-57150" defTabSz="355600">
              <a:lnSpc>
                <a:spcPct val="90000"/>
              </a:lnSpc>
              <a:spcBef>
                <a:spcPct val="0"/>
              </a:spcBef>
              <a:spcAft>
                <a:spcPct val="15000"/>
              </a:spcAft>
              <a:buChar char="•"/>
            </a:pPr>
            <a:r>
              <a:rPr lang="en-AU" sz="700" kern="1200" dirty="0">
                <a:solidFill>
                  <a:schemeClr val="tx2"/>
                </a:solidFill>
                <a:cs typeface="Segoe UI" panose="020B0502040204020203" pitchFamily="34" charset="0"/>
              </a:rPr>
              <a:t>Contact tracing and management. </a:t>
            </a:r>
          </a:p>
          <a:p>
            <a:pPr marL="57150" lvl="1" indent="-57150" defTabSz="355600">
              <a:lnSpc>
                <a:spcPct val="90000"/>
              </a:lnSpc>
              <a:spcBef>
                <a:spcPct val="0"/>
              </a:spcBef>
              <a:spcAft>
                <a:spcPct val="15000"/>
              </a:spcAft>
              <a:buChar char="•"/>
            </a:pPr>
            <a:r>
              <a:rPr lang="en-AU" sz="700" kern="1200" dirty="0">
                <a:solidFill>
                  <a:schemeClr val="tx2"/>
                </a:solidFill>
                <a:cs typeface="Segoe UI" panose="020B0502040204020203" pitchFamily="34" charset="0"/>
              </a:rPr>
              <a:t>Ensure public health and infection control measures are implemented to contain the outbreak. </a:t>
            </a:r>
          </a:p>
          <a:p>
            <a:pPr marL="57150" lvl="1" indent="-57150" defTabSz="355600">
              <a:lnSpc>
                <a:spcPct val="90000"/>
              </a:lnSpc>
              <a:spcBef>
                <a:spcPct val="0"/>
              </a:spcBef>
              <a:spcAft>
                <a:spcPct val="15000"/>
              </a:spcAft>
              <a:buFontTx/>
              <a:buChar char="•"/>
            </a:pPr>
            <a:r>
              <a:rPr lang="en-AU" sz="700" dirty="0">
                <a:solidFill>
                  <a:schemeClr val="tx2"/>
                </a:solidFill>
                <a:cs typeface="Segoe UI" panose="020B0502040204020203" pitchFamily="34" charset="0"/>
              </a:rPr>
              <a:t>Provide public health advice on testing, isolation, </a:t>
            </a:r>
            <a:r>
              <a:rPr lang="en-AU" sz="700" dirty="0" err="1">
                <a:solidFill>
                  <a:schemeClr val="tx2"/>
                </a:solidFill>
                <a:cs typeface="Segoe UI" panose="020B0502040204020203" pitchFamily="34" charset="0"/>
              </a:rPr>
              <a:t>cohorting</a:t>
            </a:r>
            <a:r>
              <a:rPr lang="en-AU" sz="700" dirty="0">
                <a:solidFill>
                  <a:schemeClr val="tx2"/>
                </a:solidFill>
                <a:cs typeface="Segoe UI" panose="020B0502040204020203" pitchFamily="34" charset="0"/>
              </a:rPr>
              <a:t>, and relocation </a:t>
            </a:r>
          </a:p>
          <a:p>
            <a:pPr marL="57150" lvl="1" indent="-57150" defTabSz="355600">
              <a:lnSpc>
                <a:spcPct val="90000"/>
              </a:lnSpc>
              <a:spcBef>
                <a:spcPct val="0"/>
              </a:spcBef>
              <a:spcAft>
                <a:spcPct val="15000"/>
              </a:spcAft>
              <a:buChar char="•"/>
            </a:pPr>
            <a:endParaRPr lang="en-AU" sz="700" kern="1200" dirty="0">
              <a:solidFill>
                <a:schemeClr val="tx2"/>
              </a:solidFill>
              <a:cs typeface="Segoe UI" panose="020B0502040204020203" pitchFamily="34" charset="0"/>
            </a:endParaRPr>
          </a:p>
          <a:p>
            <a:pPr marL="57150" lvl="1" indent="-57150" defTabSz="355600">
              <a:lnSpc>
                <a:spcPct val="90000"/>
              </a:lnSpc>
              <a:spcBef>
                <a:spcPct val="0"/>
              </a:spcBef>
              <a:spcAft>
                <a:spcPct val="15000"/>
              </a:spcAft>
              <a:buChar char="•"/>
            </a:pPr>
            <a:r>
              <a:rPr lang="en-AU" sz="700" b="1" kern="1200" dirty="0">
                <a:solidFill>
                  <a:schemeClr val="tx2"/>
                </a:solidFill>
                <a:cs typeface="Segoe UI" panose="020B0502040204020203" pitchFamily="34" charset="0"/>
              </a:rPr>
              <a:t>Qld Health:</a:t>
            </a:r>
            <a:endParaRPr lang="en-AU" sz="700" kern="1200" dirty="0">
              <a:solidFill>
                <a:schemeClr val="tx2"/>
              </a:solidFill>
              <a:cs typeface="Segoe UI" panose="020B0502040204020203" pitchFamily="34" charset="0"/>
            </a:endParaRPr>
          </a:p>
          <a:p>
            <a:pPr marL="57150" lvl="1" indent="-57150" defTabSz="355600">
              <a:lnSpc>
                <a:spcPct val="90000"/>
              </a:lnSpc>
              <a:spcBef>
                <a:spcPct val="0"/>
              </a:spcBef>
              <a:spcAft>
                <a:spcPct val="15000"/>
              </a:spcAft>
              <a:buChar char="•"/>
            </a:pPr>
            <a:r>
              <a:rPr lang="en-AU" sz="700" dirty="0">
                <a:solidFill>
                  <a:schemeClr val="tx2"/>
                </a:solidFill>
                <a:cs typeface="Segoe UI" panose="020B0502040204020203" pitchFamily="34" charset="0"/>
              </a:rPr>
              <a:t>Support the public health response and clinical governance for the service</a:t>
            </a:r>
          </a:p>
          <a:p>
            <a:pPr marL="57150" lvl="1" indent="-57150" defTabSz="355600">
              <a:lnSpc>
                <a:spcPct val="90000"/>
              </a:lnSpc>
              <a:spcBef>
                <a:spcPct val="0"/>
              </a:spcBef>
              <a:spcAft>
                <a:spcPct val="15000"/>
              </a:spcAft>
              <a:buChar char="•"/>
            </a:pPr>
            <a:r>
              <a:rPr lang="en-AU" sz="700" dirty="0">
                <a:solidFill>
                  <a:schemeClr val="tx2"/>
                </a:solidFill>
                <a:cs typeface="Segoe UI" panose="020B0502040204020203" pitchFamily="34" charset="0"/>
              </a:rPr>
              <a:t>Notify and liaise with relevant parties</a:t>
            </a:r>
          </a:p>
          <a:p>
            <a:pPr marL="57150" lvl="1" indent="-57150" defTabSz="355600">
              <a:lnSpc>
                <a:spcPct val="90000"/>
              </a:lnSpc>
              <a:spcBef>
                <a:spcPct val="0"/>
              </a:spcBef>
              <a:spcAft>
                <a:spcPct val="15000"/>
              </a:spcAft>
              <a:buChar char="•"/>
            </a:pPr>
            <a:r>
              <a:rPr lang="en-AU" sz="700" kern="1200" dirty="0">
                <a:solidFill>
                  <a:schemeClr val="tx2"/>
                </a:solidFill>
                <a:cs typeface="Segoe UI" panose="020B0502040204020203" pitchFamily="34" charset="0"/>
              </a:rPr>
              <a:t>Determine clinical lead and outreach model with specialist clinician support (e.g. allied health, infectious diseases, palliative care). </a:t>
            </a:r>
          </a:p>
          <a:p>
            <a:pPr marL="57150" lvl="1" indent="-57150" defTabSz="355600">
              <a:lnSpc>
                <a:spcPct val="90000"/>
              </a:lnSpc>
              <a:spcBef>
                <a:spcPct val="0"/>
              </a:spcBef>
              <a:spcAft>
                <a:spcPct val="15000"/>
              </a:spcAft>
              <a:buChar char="•"/>
            </a:pPr>
            <a:r>
              <a:rPr lang="en-AU" sz="700" dirty="0">
                <a:solidFill>
                  <a:schemeClr val="tx2"/>
                </a:solidFill>
                <a:cs typeface="Segoe UI" panose="020B0502040204020203" pitchFamily="34" charset="0"/>
              </a:rPr>
              <a:t>Provide advice regarding infection control measures to contain the outbreak</a:t>
            </a:r>
          </a:p>
          <a:p>
            <a:pPr marL="57150" lvl="1" indent="-57150" defTabSz="355600">
              <a:lnSpc>
                <a:spcPct val="90000"/>
              </a:lnSpc>
              <a:spcBef>
                <a:spcPct val="0"/>
              </a:spcBef>
              <a:spcAft>
                <a:spcPct val="15000"/>
              </a:spcAft>
              <a:buChar char="•"/>
            </a:pPr>
            <a:r>
              <a:rPr lang="en-AU" sz="700" dirty="0">
                <a:solidFill>
                  <a:schemeClr val="tx2"/>
                </a:solidFill>
                <a:cs typeface="Segoe UI" panose="020B0502040204020203" pitchFamily="34" charset="0"/>
              </a:rPr>
              <a:t>Provide rapid response in-reach pathology testing</a:t>
            </a:r>
          </a:p>
          <a:p>
            <a:pPr marL="57150" lvl="1" indent="-57150" defTabSz="355600">
              <a:lnSpc>
                <a:spcPct val="90000"/>
              </a:lnSpc>
              <a:spcBef>
                <a:spcPct val="0"/>
              </a:spcBef>
              <a:spcAft>
                <a:spcPct val="15000"/>
              </a:spcAft>
              <a:buChar char="•"/>
            </a:pPr>
            <a:r>
              <a:rPr lang="en-AU" sz="700" kern="1200" dirty="0">
                <a:solidFill>
                  <a:schemeClr val="tx2"/>
                </a:solidFill>
                <a:cs typeface="Segoe UI" panose="020B0502040204020203" pitchFamily="34" charset="0"/>
              </a:rPr>
              <a:t>Support Service Provider, staff/GPs to deliver patient-centred care and review/develop advance care plans, if required. </a:t>
            </a:r>
          </a:p>
          <a:p>
            <a:pPr marL="57150" lvl="1" indent="-57150" defTabSz="355600">
              <a:lnSpc>
                <a:spcPct val="90000"/>
              </a:lnSpc>
              <a:spcBef>
                <a:spcPct val="0"/>
              </a:spcBef>
              <a:spcAft>
                <a:spcPct val="15000"/>
              </a:spcAft>
              <a:buChar char="•"/>
            </a:pPr>
            <a:r>
              <a:rPr lang="en-AU" sz="700" kern="1200" dirty="0">
                <a:solidFill>
                  <a:schemeClr val="tx2"/>
                </a:solidFill>
                <a:cs typeface="Segoe UI" panose="020B0502040204020203" pitchFamily="34" charset="0"/>
              </a:rPr>
              <a:t>Liaise regularly and provide information and support to GPs, Service Providers. </a:t>
            </a:r>
          </a:p>
          <a:p>
            <a:pPr marL="57150" lvl="1" indent="-57150" defTabSz="355600">
              <a:lnSpc>
                <a:spcPct val="90000"/>
              </a:lnSpc>
              <a:spcBef>
                <a:spcPct val="0"/>
              </a:spcBef>
              <a:spcAft>
                <a:spcPct val="15000"/>
              </a:spcAft>
              <a:buChar char="•"/>
            </a:pPr>
            <a:r>
              <a:rPr lang="en-AU" sz="700" kern="1200" dirty="0">
                <a:solidFill>
                  <a:schemeClr val="tx2"/>
                </a:solidFill>
                <a:cs typeface="Segoe UI" panose="020B0502040204020203" pitchFamily="34" charset="0"/>
              </a:rPr>
              <a:t>Determine appropriate care, including care at the service and/or transfer to hospital or other service based on public health requirements, clinical advice and the resident’s wishes.</a:t>
            </a:r>
            <a:endParaRPr lang="en-AU" dirty="0"/>
          </a:p>
        </p:txBody>
      </p:sp>
      <p:grpSp>
        <p:nvGrpSpPr>
          <p:cNvPr id="20" name="Group 19">
            <a:extLst>
              <a:ext uri="{FF2B5EF4-FFF2-40B4-BE49-F238E27FC236}">
                <a16:creationId xmlns:a16="http://schemas.microsoft.com/office/drawing/2014/main" id="{1467F903-BE9E-42D4-858D-3F9F6A80F208}"/>
              </a:ext>
            </a:extLst>
          </p:cNvPr>
          <p:cNvGrpSpPr/>
          <p:nvPr/>
        </p:nvGrpSpPr>
        <p:grpSpPr>
          <a:xfrm>
            <a:off x="2367441" y="423714"/>
            <a:ext cx="382446" cy="2991840"/>
            <a:chOff x="1143231" y="680024"/>
            <a:chExt cx="1497110" cy="4851194"/>
          </a:xfrm>
        </p:grpSpPr>
        <p:sp>
          <p:nvSpPr>
            <p:cNvPr id="21" name="Rectangle 20">
              <a:extLst>
                <a:ext uri="{FF2B5EF4-FFF2-40B4-BE49-F238E27FC236}">
                  <a16:creationId xmlns:a16="http://schemas.microsoft.com/office/drawing/2014/main" id="{69C41BB9-94D9-4A45-8B41-E8F27429999A}"/>
                </a:ext>
              </a:extLst>
            </p:cNvPr>
            <p:cNvSpPr/>
            <p:nvPr/>
          </p:nvSpPr>
          <p:spPr>
            <a:xfrm rot="16200000">
              <a:off x="255880" y="2954094"/>
              <a:ext cx="4658532" cy="1103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a16="http://schemas.microsoft.com/office/drawing/2014/main" id="{1B2ECA89-5F4D-4884-B009-5B5A2F59F05B}"/>
                </a:ext>
              </a:extLst>
            </p:cNvPr>
            <p:cNvSpPr txBox="1"/>
            <p:nvPr/>
          </p:nvSpPr>
          <p:spPr>
            <a:xfrm rot="16200000">
              <a:off x="-803138" y="2819053"/>
              <a:ext cx="4658534" cy="7657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04657" bIns="0" numCol="1" spcCol="1270" anchor="t" anchorCtr="0">
              <a:noAutofit/>
            </a:bodyPr>
            <a:lstStyle/>
            <a:p>
              <a:pPr marL="0" lvl="0" indent="0" algn="r" defTabSz="711200">
                <a:lnSpc>
                  <a:spcPct val="90000"/>
                </a:lnSpc>
                <a:spcBef>
                  <a:spcPct val="0"/>
                </a:spcBef>
                <a:spcAft>
                  <a:spcPct val="35000"/>
                </a:spcAft>
                <a:buNone/>
              </a:pPr>
              <a:r>
                <a:rPr lang="en-AU" kern="1200" dirty="0">
                  <a:latin typeface="Arial Nova Light" panose="020B0304020202020204" pitchFamily="34" charset="0"/>
                  <a:cs typeface="Segoe UI" panose="020B0502040204020203" pitchFamily="34" charset="0"/>
                </a:rPr>
                <a:t>Residential Service Provider</a:t>
              </a:r>
            </a:p>
          </p:txBody>
        </p:sp>
      </p:grpSp>
      <p:grpSp>
        <p:nvGrpSpPr>
          <p:cNvPr id="23" name="Group 22">
            <a:extLst>
              <a:ext uri="{FF2B5EF4-FFF2-40B4-BE49-F238E27FC236}">
                <a16:creationId xmlns:a16="http://schemas.microsoft.com/office/drawing/2014/main" id="{B344D22D-2043-4BD3-AC7A-D449A222C170}"/>
              </a:ext>
            </a:extLst>
          </p:cNvPr>
          <p:cNvGrpSpPr/>
          <p:nvPr/>
        </p:nvGrpSpPr>
        <p:grpSpPr>
          <a:xfrm>
            <a:off x="4700386" y="465211"/>
            <a:ext cx="144995" cy="4483307"/>
            <a:chOff x="5255336" y="712072"/>
            <a:chExt cx="162176" cy="4658532"/>
          </a:xfrm>
        </p:grpSpPr>
        <p:sp>
          <p:nvSpPr>
            <p:cNvPr id="24" name="Rectangle 23">
              <a:extLst>
                <a:ext uri="{FF2B5EF4-FFF2-40B4-BE49-F238E27FC236}">
                  <a16:creationId xmlns:a16="http://schemas.microsoft.com/office/drawing/2014/main" id="{ED2096E2-0CC0-4273-9D68-0114144CA404}"/>
                </a:ext>
              </a:extLst>
            </p:cNvPr>
            <p:cNvSpPr/>
            <p:nvPr/>
          </p:nvSpPr>
          <p:spPr>
            <a:xfrm rot="16200000">
              <a:off x="3064753" y="3017845"/>
              <a:ext cx="4658532" cy="469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4A659D0A-F690-4171-B797-648AB8C34B95}"/>
                </a:ext>
              </a:extLst>
            </p:cNvPr>
            <p:cNvSpPr txBox="1"/>
            <p:nvPr/>
          </p:nvSpPr>
          <p:spPr>
            <a:xfrm rot="16200000">
              <a:off x="2949563" y="3017845"/>
              <a:ext cx="4658532" cy="469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04657" bIns="0" numCol="1" spcCol="1270" anchor="t" anchorCtr="0">
              <a:noAutofit/>
            </a:bodyPr>
            <a:lstStyle/>
            <a:p>
              <a:pPr marL="0" lvl="0" indent="0" algn="r" defTabSz="711200">
                <a:lnSpc>
                  <a:spcPct val="90000"/>
                </a:lnSpc>
                <a:spcBef>
                  <a:spcPct val="0"/>
                </a:spcBef>
                <a:spcAft>
                  <a:spcPct val="35000"/>
                </a:spcAft>
                <a:buNone/>
              </a:pPr>
              <a:r>
                <a:rPr lang="en-AU" kern="1200" dirty="0">
                  <a:latin typeface="Arial Nova Light" panose="020B0304020202020204" pitchFamily="34" charset="0"/>
                  <a:cs typeface="Segoe UI" panose="020B0502040204020203" pitchFamily="34" charset="0"/>
                </a:rPr>
                <a:t>Communities, Housing and Digital Economy</a:t>
              </a:r>
            </a:p>
          </p:txBody>
        </p:sp>
      </p:grpSp>
      <p:grpSp>
        <p:nvGrpSpPr>
          <p:cNvPr id="26" name="Group 25">
            <a:extLst>
              <a:ext uri="{FF2B5EF4-FFF2-40B4-BE49-F238E27FC236}">
                <a16:creationId xmlns:a16="http://schemas.microsoft.com/office/drawing/2014/main" id="{C9E68B41-ECDE-4C96-9E63-81179E0C2384}"/>
              </a:ext>
            </a:extLst>
          </p:cNvPr>
          <p:cNvGrpSpPr/>
          <p:nvPr/>
        </p:nvGrpSpPr>
        <p:grpSpPr>
          <a:xfrm>
            <a:off x="7017584" y="541724"/>
            <a:ext cx="2151429" cy="5050311"/>
            <a:chOff x="5142386" y="269516"/>
            <a:chExt cx="2866400" cy="5050311"/>
          </a:xfrm>
        </p:grpSpPr>
        <p:sp>
          <p:nvSpPr>
            <p:cNvPr id="27" name="Rectangle 26">
              <a:extLst>
                <a:ext uri="{FF2B5EF4-FFF2-40B4-BE49-F238E27FC236}">
                  <a16:creationId xmlns:a16="http://schemas.microsoft.com/office/drawing/2014/main" id="{98373F6A-6330-4EC0-8C8F-3292BEADCD06}"/>
                </a:ext>
              </a:extLst>
            </p:cNvPr>
            <p:cNvSpPr/>
            <p:nvPr/>
          </p:nvSpPr>
          <p:spPr>
            <a:xfrm rot="16200000">
              <a:off x="5558633" y="2869673"/>
              <a:ext cx="4658532" cy="2417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62308AC8-F293-41C8-B812-8049A262F4BF}"/>
                </a:ext>
              </a:extLst>
            </p:cNvPr>
            <p:cNvSpPr txBox="1"/>
            <p:nvPr/>
          </p:nvSpPr>
          <p:spPr>
            <a:xfrm rot="16200000">
              <a:off x="2934008" y="2477894"/>
              <a:ext cx="4658532" cy="2417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04657" bIns="0" numCol="1" spcCol="1270" anchor="t" anchorCtr="0">
              <a:noAutofit/>
            </a:bodyPr>
            <a:lstStyle/>
            <a:p>
              <a:pPr marL="0" lvl="0" indent="0" algn="r" defTabSz="711200">
                <a:lnSpc>
                  <a:spcPct val="90000"/>
                </a:lnSpc>
                <a:spcBef>
                  <a:spcPct val="0"/>
                </a:spcBef>
                <a:spcAft>
                  <a:spcPct val="35000"/>
                </a:spcAft>
                <a:buNone/>
              </a:pPr>
              <a:r>
                <a:rPr lang="en-AU" dirty="0">
                  <a:latin typeface="Arial Nova Light" panose="020B0304020202020204" pitchFamily="34" charset="0"/>
                  <a:cs typeface="Segoe UI" panose="020B0502040204020203" pitchFamily="34" charset="0"/>
                </a:rPr>
                <a:t>Relevant Working Groups</a:t>
              </a:r>
              <a:endParaRPr lang="en-AU" kern="1200" dirty="0">
                <a:latin typeface="Arial Nova Light" panose="020B0304020202020204" pitchFamily="34" charset="0"/>
                <a:cs typeface="Segoe UI" panose="020B0502040204020203" pitchFamily="34" charset="0"/>
              </a:endParaRPr>
            </a:p>
          </p:txBody>
        </p:sp>
      </p:grpSp>
      <p:sp>
        <p:nvSpPr>
          <p:cNvPr id="29" name="TextBox 28">
            <a:extLst>
              <a:ext uri="{FF2B5EF4-FFF2-40B4-BE49-F238E27FC236}">
                <a16:creationId xmlns:a16="http://schemas.microsoft.com/office/drawing/2014/main" id="{AC0DE11C-EFC8-4C87-AE7B-4597412F19A4}"/>
              </a:ext>
            </a:extLst>
          </p:cNvPr>
          <p:cNvSpPr txBox="1"/>
          <p:nvPr/>
        </p:nvSpPr>
        <p:spPr>
          <a:xfrm>
            <a:off x="7199055" y="4773748"/>
            <a:ext cx="1842784" cy="184666"/>
          </a:xfrm>
          <a:prstGeom prst="rect">
            <a:avLst/>
          </a:prstGeom>
          <a:noFill/>
        </p:spPr>
        <p:txBody>
          <a:bodyPr wrap="square" rtlCol="0">
            <a:spAutoFit/>
          </a:bodyPr>
          <a:lstStyle/>
          <a:p>
            <a:r>
              <a:rPr lang="en-AU" sz="600" dirty="0">
                <a:latin typeface="Arial Nova Light" panose="020B0304020202020204" pitchFamily="34" charset="0"/>
                <a:cs typeface="Segoe UI" panose="020B0502040204020203" pitchFamily="34" charset="0"/>
              </a:rPr>
              <a:t>Modelled on Qld Health DAS RRP</a:t>
            </a:r>
          </a:p>
        </p:txBody>
      </p:sp>
    </p:spTree>
    <p:extLst>
      <p:ext uri="{BB962C8B-B14F-4D97-AF65-F5344CB8AC3E}">
        <p14:creationId xmlns:p14="http://schemas.microsoft.com/office/powerpoint/2010/main" val="184185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D67D79-6F8A-48A4-9513-8E31CD419726}"/>
              </a:ext>
            </a:extLst>
          </p:cNvPr>
          <p:cNvSpPr/>
          <p:nvPr/>
        </p:nvSpPr>
        <p:spPr>
          <a:xfrm>
            <a:off x="53788" y="21304"/>
            <a:ext cx="1469021" cy="4965623"/>
          </a:xfrm>
          <a:prstGeom prst="rect">
            <a:avLst/>
          </a:prstGeom>
          <a:solidFill>
            <a:srgbClr val="18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AU" sz="788" b="1" dirty="0">
              <a:solidFill>
                <a:schemeClr val="bg1"/>
              </a:solidFill>
              <a:cs typeface="Segoe UI" panose="020B0502040204020203" pitchFamily="34" charset="0"/>
            </a:endParaRPr>
          </a:p>
          <a:p>
            <a:r>
              <a:rPr lang="en-AU" sz="825" b="1" dirty="0">
                <a:solidFill>
                  <a:schemeClr val="bg1"/>
                </a:solidFill>
                <a:cs typeface="Segoe UI" panose="020B0502040204020203" pitchFamily="34" charset="0"/>
              </a:rPr>
              <a:t>COVID-19 in a Residential Service – Whole of Government response</a:t>
            </a:r>
          </a:p>
          <a:p>
            <a:pPr algn="just"/>
            <a:endParaRPr lang="en-AU" sz="675" b="1" dirty="0">
              <a:solidFill>
                <a:schemeClr val="bg1"/>
              </a:solidFill>
              <a:cs typeface="Segoe UI" panose="020B0502040204020203" pitchFamily="34" charset="0"/>
            </a:endParaRPr>
          </a:p>
          <a:p>
            <a:pPr algn="just"/>
            <a:endParaRPr lang="en-AU" sz="675" b="1" dirty="0">
              <a:solidFill>
                <a:schemeClr val="bg1"/>
              </a:solidFill>
              <a:cs typeface="Segoe UI" panose="020B0502040204020203" pitchFamily="34" charset="0"/>
            </a:endParaRPr>
          </a:p>
          <a:p>
            <a:pPr algn="just"/>
            <a:r>
              <a:rPr lang="en-AU" sz="675" b="1" dirty="0">
                <a:solidFill>
                  <a:schemeClr val="bg1"/>
                </a:solidFill>
                <a:cs typeface="Segoe UI" panose="020B0502040204020203" pitchFamily="34" charset="0"/>
              </a:rPr>
              <a:t>SCOPE</a:t>
            </a:r>
          </a:p>
          <a:p>
            <a:r>
              <a:rPr lang="en-AU" sz="675" dirty="0">
                <a:solidFill>
                  <a:schemeClr val="bg1"/>
                </a:solidFill>
                <a:cs typeface="Segoe UI" panose="020B0502040204020203" pitchFamily="34" charset="0"/>
              </a:rPr>
              <a:t>The Rapid Response applies to all registered residential services, including those who are also disability accommodation services.</a:t>
            </a:r>
          </a:p>
          <a:p>
            <a:endParaRPr lang="en-AU" sz="675" dirty="0">
              <a:solidFill>
                <a:schemeClr val="bg1"/>
              </a:solidFill>
              <a:cs typeface="Segoe UI" panose="020B0502040204020203" pitchFamily="34" charset="0"/>
            </a:endParaRPr>
          </a:p>
          <a:p>
            <a:endParaRPr lang="en-AU" sz="675" dirty="0">
              <a:solidFill>
                <a:schemeClr val="bg1"/>
              </a:solidFill>
              <a:cs typeface="Segoe UI" panose="020B0502040204020203" pitchFamily="34" charset="0"/>
            </a:endParaRPr>
          </a:p>
          <a:p>
            <a:pPr algn="just"/>
            <a:r>
              <a:rPr lang="en-AU" sz="675" b="1" dirty="0">
                <a:solidFill>
                  <a:schemeClr val="bg1"/>
                </a:solidFill>
                <a:cs typeface="Segoe UI" panose="020B0502040204020203" pitchFamily="34" charset="0"/>
              </a:rPr>
              <a:t>AIM</a:t>
            </a:r>
          </a:p>
          <a:p>
            <a:r>
              <a:rPr lang="en-AU" sz="675" dirty="0">
                <a:solidFill>
                  <a:schemeClr val="bg1"/>
                </a:solidFill>
                <a:cs typeface="Segoe UI" panose="020B0502040204020203" pitchFamily="34" charset="0"/>
              </a:rPr>
              <a:t>To ensure residential services can mobilise quickly and effectively and are able to engage all relevant partners in its response to COVID-19. </a:t>
            </a:r>
          </a:p>
          <a:p>
            <a:endParaRPr lang="en-AU" sz="675" dirty="0">
              <a:solidFill>
                <a:schemeClr val="bg1"/>
              </a:solidFill>
              <a:cs typeface="Segoe UI" panose="020B0502040204020203" pitchFamily="34" charset="0"/>
            </a:endParaRPr>
          </a:p>
          <a:p>
            <a:endParaRPr lang="en-AU" sz="675" dirty="0">
              <a:solidFill>
                <a:schemeClr val="bg1"/>
              </a:solidFill>
              <a:cs typeface="Segoe UI" panose="020B0502040204020203" pitchFamily="34" charset="0"/>
            </a:endParaRPr>
          </a:p>
          <a:p>
            <a:endParaRPr lang="en-AU" sz="675" dirty="0">
              <a:solidFill>
                <a:schemeClr val="bg1"/>
              </a:solidFill>
              <a:cs typeface="Segoe UI" panose="020B0502040204020203" pitchFamily="34" charset="0"/>
            </a:endParaRPr>
          </a:p>
          <a:p>
            <a:endParaRPr lang="en-AU" sz="675" dirty="0">
              <a:solidFill>
                <a:schemeClr val="bg1"/>
              </a:solidFill>
              <a:cs typeface="Segoe UI" panose="020B0502040204020203" pitchFamily="34" charset="0"/>
            </a:endParaRPr>
          </a:p>
          <a:p>
            <a:endParaRPr lang="en-AU" sz="675" dirty="0">
              <a:solidFill>
                <a:schemeClr val="bg1"/>
              </a:solidFill>
              <a:cs typeface="Segoe UI" panose="020B0502040204020203" pitchFamily="34" charset="0"/>
            </a:endParaRPr>
          </a:p>
          <a:p>
            <a:r>
              <a:rPr lang="en-AU" sz="675" b="1" dirty="0">
                <a:solidFill>
                  <a:schemeClr val="bg1"/>
                </a:solidFill>
                <a:cs typeface="Segoe UI" panose="020B0502040204020203" pitchFamily="34" charset="0"/>
              </a:rPr>
              <a:t>Essential care and support:</a:t>
            </a:r>
          </a:p>
          <a:p>
            <a:r>
              <a:rPr lang="en-AU" sz="675" dirty="0">
                <a:solidFill>
                  <a:schemeClr val="bg1"/>
                </a:solidFill>
                <a:cs typeface="Segoe UI" panose="020B0502040204020203" pitchFamily="34" charset="0"/>
              </a:rPr>
              <a:t>Where support in person is necessary for a resident’s immediate physical wellbeing and also for the purpose of providing emotional and social support to a person, where it cannot be provided by electronic or other non-contact means.</a:t>
            </a:r>
          </a:p>
          <a:p>
            <a:endParaRPr lang="en-AU" sz="675" dirty="0">
              <a:solidFill>
                <a:schemeClr val="bg1"/>
              </a:solidFill>
              <a:cs typeface="Segoe UI" panose="020B0502040204020203" pitchFamily="34" charset="0"/>
            </a:endParaRPr>
          </a:p>
          <a:p>
            <a:endParaRPr lang="en-AU" sz="675" dirty="0">
              <a:solidFill>
                <a:schemeClr val="bg1"/>
              </a:solidFill>
              <a:cs typeface="Segoe UI" panose="020B0502040204020203" pitchFamily="34" charset="0"/>
            </a:endParaRPr>
          </a:p>
          <a:p>
            <a:pPr algn="just">
              <a:lnSpc>
                <a:spcPct val="115000"/>
              </a:lnSpc>
              <a:spcBef>
                <a:spcPts val="450"/>
              </a:spcBef>
              <a:spcAft>
                <a:spcPts val="450"/>
              </a:spcAft>
            </a:pPr>
            <a:endParaRPr lang="en-US" sz="675" dirty="0">
              <a:solidFill>
                <a:schemeClr val="bg1"/>
              </a:solidFill>
              <a:cs typeface="Segoe UI" panose="020B0502040204020203" pitchFamily="34" charset="0"/>
            </a:endParaRPr>
          </a:p>
          <a:p>
            <a:pPr>
              <a:lnSpc>
                <a:spcPct val="115000"/>
              </a:lnSpc>
              <a:spcBef>
                <a:spcPts val="450"/>
              </a:spcBef>
              <a:spcAft>
                <a:spcPts val="450"/>
              </a:spcAft>
            </a:pPr>
            <a:endParaRPr lang="en-AU" sz="788" dirty="0">
              <a:solidFill>
                <a:schemeClr val="bg1"/>
              </a:solidFill>
              <a:latin typeface="Segoe UI" panose="020B0502040204020203" pitchFamily="34" charset="0"/>
              <a:cs typeface="Segoe UI" panose="020B0502040204020203" pitchFamily="34" charset="0"/>
            </a:endParaRPr>
          </a:p>
        </p:txBody>
      </p:sp>
      <p:sp>
        <p:nvSpPr>
          <p:cNvPr id="7" name="Rectangle: Rounded Corners 6">
            <a:extLst>
              <a:ext uri="{FF2B5EF4-FFF2-40B4-BE49-F238E27FC236}">
                <a16:creationId xmlns:a16="http://schemas.microsoft.com/office/drawing/2014/main" id="{EAFA6CAF-5795-4D5C-A9C9-3F88A2DABBE2}"/>
              </a:ext>
            </a:extLst>
          </p:cNvPr>
          <p:cNvSpPr/>
          <p:nvPr/>
        </p:nvSpPr>
        <p:spPr>
          <a:xfrm>
            <a:off x="1607260" y="21984"/>
            <a:ext cx="342364" cy="107551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750" b="1" dirty="0">
                <a:latin typeface="+mj-lt"/>
                <a:cs typeface="Segoe UI" panose="020B0502040204020203" pitchFamily="34" charset="0"/>
              </a:rPr>
              <a:t>Phase 0  </a:t>
            </a:r>
          </a:p>
          <a:p>
            <a:pPr algn="ctr"/>
            <a:r>
              <a:rPr lang="en-AU" sz="750" b="1" dirty="0">
                <a:latin typeface="+mj-lt"/>
                <a:cs typeface="Segoe UI" panose="020B0502040204020203" pitchFamily="34" charset="0"/>
              </a:rPr>
              <a:t>Monitor</a:t>
            </a:r>
          </a:p>
        </p:txBody>
      </p:sp>
      <p:sp>
        <p:nvSpPr>
          <p:cNvPr id="8" name="Rectangle 7">
            <a:extLst>
              <a:ext uri="{FF2B5EF4-FFF2-40B4-BE49-F238E27FC236}">
                <a16:creationId xmlns:a16="http://schemas.microsoft.com/office/drawing/2014/main" id="{D0954367-A7D9-4BA2-8D4A-51A882ADD6FC}"/>
              </a:ext>
            </a:extLst>
          </p:cNvPr>
          <p:cNvSpPr/>
          <p:nvPr/>
        </p:nvSpPr>
        <p:spPr>
          <a:xfrm>
            <a:off x="1991015" y="21304"/>
            <a:ext cx="4739238" cy="10755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750" b="1" dirty="0">
                <a:solidFill>
                  <a:schemeClr val="bg1"/>
                </a:solidFill>
                <a:latin typeface="+mj-lt"/>
                <a:cs typeface="Segoe UI" panose="020B0502040204020203" pitchFamily="34" charset="0"/>
              </a:rPr>
              <a:t>Monitoring and Preparation</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Monitor, plan and prepare by ensuring a business contingency plan, resident profile overviews and outbreak management plans are in place</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Identify residents who are symptomatic and immediately arrange testing and isolated accordingly pending results</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Symptomatic staff and visitors should be excluded and advised to get tested for COVID-19 – not to return until asymptomatic and test negative for COVID-19</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Implement infection control measures, ensure appropriate training in the use of PPE and ensure adequate PPE supply</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Refer to and implement Queensland and Commonwealth health advice. </a:t>
            </a:r>
          </a:p>
          <a:p>
            <a:pPr marL="157163" lvl="1" indent="-128588">
              <a:buFont typeface="Courier New" panose="02070309020205020404" pitchFamily="49" charset="0"/>
              <a:buChar char="o"/>
            </a:pPr>
            <a:r>
              <a:rPr lang="en-AU" sz="600" dirty="0">
                <a:solidFill>
                  <a:schemeClr val="bg1"/>
                </a:solidFill>
                <a:latin typeface="+mj-lt"/>
                <a:cs typeface="Segoe UI" panose="020B0502040204020203" pitchFamily="34" charset="0"/>
              </a:rPr>
              <a:t>Department of Health: </a:t>
            </a:r>
            <a:r>
              <a:rPr lang="en-AU" sz="600" dirty="0">
                <a:solidFill>
                  <a:srgbClr val="292834"/>
                </a:solidFill>
                <a:latin typeface="+mj-lt"/>
                <a:cs typeface="Segoe UI" panose="020B0502040204020203" pitchFamily="34" charset="0"/>
                <a:hlinkClick r:id="rId2"/>
              </a:rPr>
              <a:t>https://www.health.gov.au/</a:t>
            </a:r>
            <a:r>
              <a:rPr lang="en-AU" sz="600" dirty="0">
                <a:solidFill>
                  <a:srgbClr val="292834"/>
                </a:solidFill>
                <a:latin typeface="+mj-lt"/>
                <a:cs typeface="Segoe UI" panose="020B0502040204020203" pitchFamily="34" charset="0"/>
              </a:rPr>
              <a:t> </a:t>
            </a:r>
            <a:endParaRPr lang="en-AU" sz="225" dirty="0">
              <a:solidFill>
                <a:srgbClr val="292834"/>
              </a:solidFill>
              <a:latin typeface="+mj-lt"/>
              <a:cs typeface="Segoe UI" panose="020B0502040204020203" pitchFamily="34" charset="0"/>
            </a:endParaRPr>
          </a:p>
          <a:p>
            <a:pPr marL="157163" lvl="1" indent="-128588">
              <a:buFont typeface="Courier New" panose="02070309020205020404" pitchFamily="49" charset="0"/>
              <a:buChar char="o"/>
            </a:pPr>
            <a:r>
              <a:rPr lang="en-AU" sz="600" dirty="0">
                <a:solidFill>
                  <a:schemeClr val="bg1"/>
                </a:solidFill>
                <a:latin typeface="+mj-lt"/>
                <a:cs typeface="Segoe UI" panose="020B0502040204020203" pitchFamily="34" charset="0"/>
              </a:rPr>
              <a:t>Queensland Health: </a:t>
            </a:r>
            <a:r>
              <a:rPr lang="en-AU" sz="600" dirty="0">
                <a:solidFill>
                  <a:schemeClr val="tx2">
                    <a:lumMod val="50000"/>
                  </a:schemeClr>
                </a:solidFill>
                <a:latin typeface="+mj-lt"/>
                <a:cs typeface="Segoe UI" panose="020B0502040204020203" pitchFamily="34" charset="0"/>
                <a:hlinkClick r:id="rId3"/>
              </a:rPr>
              <a:t>https://www.qld.gov.au/health/conditions/health-alerts/coronavirus-covid-19</a:t>
            </a:r>
            <a:r>
              <a:rPr lang="en-AU" sz="600" dirty="0">
                <a:solidFill>
                  <a:schemeClr val="tx2">
                    <a:lumMod val="50000"/>
                  </a:schemeClr>
                </a:solidFill>
                <a:latin typeface="+mj-lt"/>
                <a:cs typeface="Segoe UI" panose="020B0502040204020203" pitchFamily="34" charset="0"/>
              </a:rPr>
              <a:t> </a:t>
            </a:r>
          </a:p>
          <a:p>
            <a:pPr marL="157163" lvl="1" indent="-128588">
              <a:buFont typeface="Courier New" panose="02070309020205020404" pitchFamily="49" charset="0"/>
              <a:buChar char="o"/>
            </a:pPr>
            <a:r>
              <a:rPr lang="en-AU" sz="600" dirty="0">
                <a:solidFill>
                  <a:schemeClr val="bg1"/>
                </a:solidFill>
                <a:latin typeface="+mj-lt"/>
                <a:cs typeface="Segoe UI" panose="020B0502040204020203" pitchFamily="34" charset="0"/>
              </a:rPr>
              <a:t>NDIS Quality and Safeguards Commission: </a:t>
            </a:r>
            <a:r>
              <a:rPr lang="en-AU" sz="600" dirty="0">
                <a:solidFill>
                  <a:srgbClr val="292834"/>
                </a:solidFill>
                <a:latin typeface="+mj-lt"/>
                <a:cs typeface="Segoe UI" panose="020B0502040204020203" pitchFamily="34" charset="0"/>
                <a:hlinkClick r:id="rId4"/>
              </a:rPr>
              <a:t>https://www.ndiscommission.gov.au/resources/coronavirus-covid-19-information</a:t>
            </a:r>
            <a:r>
              <a:rPr lang="en-AU" sz="600" dirty="0">
                <a:solidFill>
                  <a:srgbClr val="292834"/>
                </a:solidFill>
                <a:latin typeface="+mj-lt"/>
                <a:cs typeface="Segoe UI" panose="020B0502040204020203" pitchFamily="34" charset="0"/>
              </a:rPr>
              <a:t> </a:t>
            </a:r>
          </a:p>
        </p:txBody>
      </p:sp>
      <p:sp>
        <p:nvSpPr>
          <p:cNvPr id="9" name="Rectangle 8">
            <a:extLst>
              <a:ext uri="{FF2B5EF4-FFF2-40B4-BE49-F238E27FC236}">
                <a16:creationId xmlns:a16="http://schemas.microsoft.com/office/drawing/2014/main" id="{FC361C79-BA13-4BBD-88D7-76512F00D732}"/>
              </a:ext>
            </a:extLst>
          </p:cNvPr>
          <p:cNvSpPr/>
          <p:nvPr/>
        </p:nvSpPr>
        <p:spPr>
          <a:xfrm>
            <a:off x="1991015" y="1124820"/>
            <a:ext cx="4739238" cy="15242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750" b="1" dirty="0">
                <a:solidFill>
                  <a:schemeClr val="bg1"/>
                </a:solidFill>
                <a:latin typeface="+mj-lt"/>
                <a:cs typeface="Segoe UI" panose="020B0502040204020203" pitchFamily="34" charset="0"/>
              </a:rPr>
              <a:t>Suspected Case</a:t>
            </a:r>
          </a:p>
          <a:p>
            <a:r>
              <a:rPr lang="en-AU" sz="600" b="1" dirty="0">
                <a:solidFill>
                  <a:schemeClr val="bg1"/>
                </a:solidFill>
                <a:latin typeface="+mj-lt"/>
                <a:cs typeface="Segoe UI" panose="020B0502040204020203" pitchFamily="34" charset="0"/>
              </a:rPr>
              <a:t>Notifications</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GP or clinician to record that the resident or staff member is linked to a residential service to support priority testing</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GP to notify PHU of suspected case</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Service provider to also notify PHU and DCHDE of suspected case</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Service provider to comply with instructions from the PHU and advice from DCHDE</a:t>
            </a:r>
          </a:p>
          <a:p>
            <a:r>
              <a:rPr lang="en-AU" sz="600" b="1" dirty="0">
                <a:solidFill>
                  <a:schemeClr val="bg1"/>
                </a:solidFill>
                <a:latin typeface="+mj-lt"/>
                <a:cs typeface="Segoe UI" panose="020B0502040204020203" pitchFamily="34" charset="0"/>
              </a:rPr>
              <a:t>Infection Control</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Resident: the individual is isolated in consultation with PHU</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Continue infection control measures and follow required cleaning advice</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Close contacts: testing is requested and to follow PHU instructions</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Symptomatic staff member/s excluded from the residential service while waiting for test results and until asymptomatic</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Limit group activities and visitors unless providing essential care and support until the outbreak has been declared over</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PHU or COVID IMT undertakes an initial assessment – provides advice and support as required</a:t>
            </a:r>
          </a:p>
          <a:p>
            <a:r>
              <a:rPr lang="en-AU" sz="600" b="1" dirty="0">
                <a:solidFill>
                  <a:schemeClr val="bg1"/>
                </a:solidFill>
                <a:latin typeface="+mj-lt"/>
                <a:cs typeface="Segoe UI" panose="020B0502040204020203" pitchFamily="34" charset="0"/>
              </a:rPr>
              <a:t>Communication</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Service Provider to notify relevant staff, families, visitors, GPs and any external service providers including NDIS support co-ordinators - noting confidentiality</a:t>
            </a:r>
          </a:p>
        </p:txBody>
      </p:sp>
      <p:sp>
        <p:nvSpPr>
          <p:cNvPr id="10" name="Rectangle: Rounded Corners 9">
            <a:extLst>
              <a:ext uri="{FF2B5EF4-FFF2-40B4-BE49-F238E27FC236}">
                <a16:creationId xmlns:a16="http://schemas.microsoft.com/office/drawing/2014/main" id="{3AC81169-2C37-4EE0-9ABF-7B12DE39EE31}"/>
              </a:ext>
            </a:extLst>
          </p:cNvPr>
          <p:cNvSpPr/>
          <p:nvPr/>
        </p:nvSpPr>
        <p:spPr>
          <a:xfrm>
            <a:off x="1619804" y="1123864"/>
            <a:ext cx="342364" cy="330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750" b="1" dirty="0">
                <a:latin typeface="+mj-lt"/>
                <a:cs typeface="Segoe UI" panose="020B0502040204020203" pitchFamily="34" charset="0"/>
              </a:rPr>
              <a:t>Phase 1 </a:t>
            </a:r>
          </a:p>
          <a:p>
            <a:pPr algn="ctr"/>
            <a:r>
              <a:rPr lang="en-AU" sz="750" b="1" dirty="0">
                <a:latin typeface="+mj-lt"/>
                <a:cs typeface="Segoe UI" panose="020B0502040204020203" pitchFamily="34" charset="0"/>
              </a:rPr>
              <a:t>Response </a:t>
            </a:r>
          </a:p>
        </p:txBody>
      </p:sp>
      <p:sp>
        <p:nvSpPr>
          <p:cNvPr id="11" name="Rectangle 10">
            <a:extLst>
              <a:ext uri="{FF2B5EF4-FFF2-40B4-BE49-F238E27FC236}">
                <a16:creationId xmlns:a16="http://schemas.microsoft.com/office/drawing/2014/main" id="{1F22282E-DE08-4227-82EF-1BCB81E2106B}"/>
              </a:ext>
            </a:extLst>
          </p:cNvPr>
          <p:cNvSpPr/>
          <p:nvPr/>
        </p:nvSpPr>
        <p:spPr>
          <a:xfrm>
            <a:off x="1991015" y="2677072"/>
            <a:ext cx="4739238" cy="1749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750" b="1" dirty="0">
                <a:solidFill>
                  <a:schemeClr val="bg1"/>
                </a:solidFill>
                <a:latin typeface="+mj-lt"/>
                <a:cs typeface="Segoe UI" panose="020B0502040204020203" pitchFamily="34" charset="0"/>
              </a:rPr>
              <a:t>Confirmed Case</a:t>
            </a:r>
          </a:p>
          <a:p>
            <a:endParaRPr lang="en-AU" sz="150" dirty="0">
              <a:solidFill>
                <a:schemeClr val="bg1"/>
              </a:solidFill>
              <a:latin typeface="+mj-lt"/>
              <a:cs typeface="Segoe UI" panose="020B0502040204020203" pitchFamily="34" charset="0"/>
            </a:endParaRPr>
          </a:p>
          <a:p>
            <a:r>
              <a:rPr lang="en-AU" sz="600" b="1" dirty="0">
                <a:solidFill>
                  <a:schemeClr val="bg1"/>
                </a:solidFill>
                <a:latin typeface="+mj-lt"/>
                <a:cs typeface="Segoe UI" panose="020B0502040204020203" pitchFamily="34" charset="0"/>
              </a:rPr>
              <a:t>Notifications </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Local pathology service notifies the COVID MT, PHU and testing GP of positive test</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Qld Health follows routine reporting mechanisms as required to relevant stakeholders</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Service Provider notifies DCHDE</a:t>
            </a:r>
          </a:p>
          <a:p>
            <a:r>
              <a:rPr lang="en-AU" sz="600" b="1" dirty="0">
                <a:solidFill>
                  <a:schemeClr val="bg1"/>
                </a:solidFill>
                <a:latin typeface="+mj-lt"/>
                <a:cs typeface="Segoe UI" panose="020B0502040204020203" pitchFamily="34" charset="0"/>
              </a:rPr>
              <a:t>Infection control</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Service Provider continues infection control measures and establishes service Outbreak Management Team</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Rapid Response Team deployed – site visit conducted</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DCHDE and PHU assist the Service Provider to ensure business continuity e.g. workforce planning and PPE access</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COVID IMT undertakes infection control assessment and supports the implementation of recommendations</a:t>
            </a:r>
          </a:p>
          <a:p>
            <a:r>
              <a:rPr lang="en-AU" sz="600" b="1" dirty="0">
                <a:solidFill>
                  <a:schemeClr val="bg1"/>
                </a:solidFill>
                <a:latin typeface="+mj-lt"/>
                <a:cs typeface="Segoe UI" panose="020B0502040204020203" pitchFamily="34" charset="0"/>
              </a:rPr>
              <a:t>Continuity of care</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Local clinical management determined between HHS, PHU, Service Provider and treating GPs</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Essential care and support services continue with appropriate infection control measures in place</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Identification and relocation of residents to alternative/appropriate accommodation, as advised by PHU</a:t>
            </a:r>
          </a:p>
          <a:p>
            <a:r>
              <a:rPr lang="en-AU" sz="600" b="1" dirty="0">
                <a:solidFill>
                  <a:schemeClr val="bg1"/>
                </a:solidFill>
                <a:latin typeface="+mj-lt"/>
                <a:cs typeface="Segoe UI" panose="020B0502040204020203" pitchFamily="34" charset="0"/>
              </a:rPr>
              <a:t>Communication</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Service Provider to notify relevant staff, families, visitors, GPs and any external service providers including NDIS support co-ordinators - noting confidentiality</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Other residential services who share any staff or visiting services will be notified by PHU</a:t>
            </a:r>
          </a:p>
        </p:txBody>
      </p:sp>
      <p:sp>
        <p:nvSpPr>
          <p:cNvPr id="12" name="Rectangle: Rounded Corners 11">
            <a:extLst>
              <a:ext uri="{FF2B5EF4-FFF2-40B4-BE49-F238E27FC236}">
                <a16:creationId xmlns:a16="http://schemas.microsoft.com/office/drawing/2014/main" id="{DB53CD48-4D7D-4E24-9F95-8F95B988AF29}"/>
              </a:ext>
            </a:extLst>
          </p:cNvPr>
          <p:cNvSpPr/>
          <p:nvPr/>
        </p:nvSpPr>
        <p:spPr>
          <a:xfrm>
            <a:off x="1619804" y="4448227"/>
            <a:ext cx="342364" cy="5387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700" b="1" dirty="0">
                <a:latin typeface="+mj-lt"/>
                <a:cs typeface="Segoe UI" panose="020B0502040204020203" pitchFamily="34" charset="0"/>
              </a:rPr>
              <a:t>Phase 2 –Recovery</a:t>
            </a:r>
          </a:p>
        </p:txBody>
      </p:sp>
      <p:sp>
        <p:nvSpPr>
          <p:cNvPr id="13" name="Rectangle 12">
            <a:extLst>
              <a:ext uri="{FF2B5EF4-FFF2-40B4-BE49-F238E27FC236}">
                <a16:creationId xmlns:a16="http://schemas.microsoft.com/office/drawing/2014/main" id="{4DFA2A02-87B8-4D07-8B55-8BEB0B9CAD6D}"/>
              </a:ext>
            </a:extLst>
          </p:cNvPr>
          <p:cNvSpPr/>
          <p:nvPr/>
        </p:nvSpPr>
        <p:spPr>
          <a:xfrm>
            <a:off x="1991015" y="4441950"/>
            <a:ext cx="4739238" cy="5387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750" b="1" dirty="0">
                <a:solidFill>
                  <a:schemeClr val="bg1"/>
                </a:solidFill>
                <a:latin typeface="+mj-lt"/>
                <a:cs typeface="Segoe UI" panose="020B0502040204020203" pitchFamily="34" charset="0"/>
              </a:rPr>
              <a:t>Transitioning</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Service provider to have ongoing consultation with local PHU and DCHDE</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PHU will declare the outbreak over</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Service provider to continue monitoring residents and any staff for COVID-19 symptoms</a:t>
            </a:r>
          </a:p>
          <a:p>
            <a:pPr marL="128588" indent="-128588">
              <a:buFont typeface="Arial" panose="020B0604020202020204" pitchFamily="34" charset="0"/>
              <a:buChar char="•"/>
            </a:pPr>
            <a:r>
              <a:rPr lang="en-AU" sz="600" dirty="0">
                <a:solidFill>
                  <a:schemeClr val="bg1"/>
                </a:solidFill>
                <a:latin typeface="+mj-lt"/>
                <a:cs typeface="Segoe UI" panose="020B0502040204020203" pitchFamily="34" charset="0"/>
              </a:rPr>
              <a:t>SP to notify staff, families, GPs and any external SPs</a:t>
            </a:r>
          </a:p>
        </p:txBody>
      </p:sp>
      <p:sp>
        <p:nvSpPr>
          <p:cNvPr id="14" name="Rectangle 13">
            <a:extLst>
              <a:ext uri="{FF2B5EF4-FFF2-40B4-BE49-F238E27FC236}">
                <a16:creationId xmlns:a16="http://schemas.microsoft.com/office/drawing/2014/main" id="{BF1D5935-4296-4141-AD1D-E6ABDD137121}"/>
              </a:ext>
            </a:extLst>
          </p:cNvPr>
          <p:cNvSpPr/>
          <p:nvPr/>
        </p:nvSpPr>
        <p:spPr>
          <a:xfrm>
            <a:off x="6810934" y="21984"/>
            <a:ext cx="2229185" cy="4958666"/>
          </a:xfrm>
          <a:prstGeom prst="rect">
            <a:avLst/>
          </a:prstGeom>
          <a:solidFill>
            <a:srgbClr val="183857"/>
          </a:solidFill>
          <a:ln>
            <a:solidFill>
              <a:srgbClr val="292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750" b="1" dirty="0">
                <a:solidFill>
                  <a:schemeClr val="bg1"/>
                </a:solidFill>
              </a:rPr>
              <a:t>GLOSSARY</a:t>
            </a:r>
          </a:p>
          <a:p>
            <a:endParaRPr lang="en-AU" sz="600" b="1" dirty="0">
              <a:solidFill>
                <a:schemeClr val="bg1"/>
              </a:solidFill>
            </a:endParaRPr>
          </a:p>
          <a:p>
            <a:r>
              <a:rPr lang="en-AU" sz="675" b="1" dirty="0">
                <a:solidFill>
                  <a:schemeClr val="bg1"/>
                </a:solidFill>
              </a:rPr>
              <a:t>Queensland Health Partners</a:t>
            </a:r>
          </a:p>
          <a:p>
            <a:pPr marL="128588" indent="-128588">
              <a:buFont typeface="Arial" panose="020B0604020202020204" pitchFamily="34" charset="0"/>
              <a:buChar char="•"/>
            </a:pPr>
            <a:r>
              <a:rPr lang="en-AU" sz="600" dirty="0">
                <a:solidFill>
                  <a:schemeClr val="bg1"/>
                </a:solidFill>
              </a:rPr>
              <a:t>Public Health Unit (PHU)</a:t>
            </a:r>
          </a:p>
          <a:p>
            <a:pPr marL="128588" indent="-128588">
              <a:buFont typeface="Arial" panose="020B0604020202020204" pitchFamily="34" charset="0"/>
              <a:buChar char="•"/>
            </a:pPr>
            <a:r>
              <a:rPr lang="en-AU" sz="600" dirty="0">
                <a:solidFill>
                  <a:schemeClr val="bg1"/>
                </a:solidFill>
              </a:rPr>
              <a:t>Hospital and Health Service (HHS)</a:t>
            </a:r>
          </a:p>
          <a:p>
            <a:pPr marL="128588" indent="-128588">
              <a:buFont typeface="Arial" panose="020B0604020202020204" pitchFamily="34" charset="0"/>
              <a:buChar char="•"/>
            </a:pPr>
            <a:r>
              <a:rPr lang="en-AU" sz="600" dirty="0">
                <a:solidFill>
                  <a:schemeClr val="bg1"/>
                </a:solidFill>
              </a:rPr>
              <a:t>Chief Health Officer (CHO)</a:t>
            </a:r>
          </a:p>
          <a:p>
            <a:pPr marL="128588" indent="-128588">
              <a:buFont typeface="Arial" panose="020B0604020202020204" pitchFamily="34" charset="0"/>
              <a:buChar char="•"/>
            </a:pPr>
            <a:r>
              <a:rPr lang="en-AU" sz="600" dirty="0">
                <a:solidFill>
                  <a:schemeClr val="bg1"/>
                </a:solidFill>
              </a:rPr>
              <a:t>COVID Incident Management Team (COVID-IMT)</a:t>
            </a:r>
          </a:p>
          <a:p>
            <a:pPr marL="128588" indent="-128588">
              <a:buFont typeface="Arial" panose="020B0604020202020204" pitchFamily="34" charset="0"/>
              <a:buChar char="•"/>
            </a:pPr>
            <a:r>
              <a:rPr lang="en-AU" sz="600" dirty="0">
                <a:solidFill>
                  <a:schemeClr val="bg1"/>
                </a:solidFill>
              </a:rPr>
              <a:t>Health Emergency Operations Centre (HEOC)</a:t>
            </a:r>
          </a:p>
          <a:p>
            <a:endParaRPr lang="en-AU" sz="600" b="1" dirty="0">
              <a:solidFill>
                <a:schemeClr val="bg1"/>
              </a:solidFill>
            </a:endParaRPr>
          </a:p>
          <a:p>
            <a:r>
              <a:rPr lang="en-AU" sz="675" b="1" dirty="0">
                <a:solidFill>
                  <a:schemeClr val="bg1"/>
                </a:solidFill>
              </a:rPr>
              <a:t>Service/Care Partners</a:t>
            </a:r>
          </a:p>
          <a:p>
            <a:pPr marL="128588" indent="-128588">
              <a:buFont typeface="Arial" panose="020B0604020202020204" pitchFamily="34" charset="0"/>
              <a:buChar char="•"/>
            </a:pPr>
            <a:r>
              <a:rPr lang="en-AU" sz="600" dirty="0">
                <a:solidFill>
                  <a:schemeClr val="bg1"/>
                </a:solidFill>
              </a:rPr>
              <a:t>Residential Service (Service) </a:t>
            </a:r>
          </a:p>
          <a:p>
            <a:pPr marL="128588" indent="-128588">
              <a:buFont typeface="Arial" panose="020B0604020202020204" pitchFamily="34" charset="0"/>
              <a:buChar char="•"/>
            </a:pPr>
            <a:r>
              <a:rPr lang="en-AU" sz="600" dirty="0">
                <a:solidFill>
                  <a:schemeClr val="bg1"/>
                </a:solidFill>
              </a:rPr>
              <a:t>Treating Clinicians/General Practitioner (GP)</a:t>
            </a:r>
          </a:p>
          <a:p>
            <a:pPr marL="128588" indent="-128588">
              <a:buFont typeface="Arial" panose="020B0604020202020204" pitchFamily="34" charset="0"/>
              <a:buChar char="•"/>
            </a:pPr>
            <a:r>
              <a:rPr lang="en-AU" sz="600" dirty="0">
                <a:solidFill>
                  <a:schemeClr val="bg1"/>
                </a:solidFill>
              </a:rPr>
              <a:t>National Disability Insurance Agency (NDIA) </a:t>
            </a:r>
          </a:p>
          <a:p>
            <a:pPr marL="128588" indent="-128588">
              <a:buFont typeface="Arial" panose="020B0604020202020204" pitchFamily="34" charset="0"/>
              <a:buChar char="•"/>
            </a:pPr>
            <a:r>
              <a:rPr lang="en-AU" sz="600" dirty="0">
                <a:solidFill>
                  <a:schemeClr val="bg1"/>
                </a:solidFill>
              </a:rPr>
              <a:t>National Disability Insurance Scheme Quality and Safeguards Commission (NDIS QSC) </a:t>
            </a:r>
          </a:p>
          <a:p>
            <a:pPr marL="128588" indent="-128588">
              <a:buFont typeface="Arial" panose="020B0604020202020204" pitchFamily="34" charset="0"/>
              <a:buChar char="•"/>
            </a:pPr>
            <a:r>
              <a:rPr lang="en-AU" sz="600" dirty="0">
                <a:solidFill>
                  <a:schemeClr val="bg1"/>
                </a:solidFill>
              </a:rPr>
              <a:t>Disability Accommodation Service (DAS)</a:t>
            </a:r>
          </a:p>
          <a:p>
            <a:endParaRPr lang="en-AU" sz="600" b="1" dirty="0">
              <a:solidFill>
                <a:schemeClr val="bg1"/>
              </a:solidFill>
            </a:endParaRPr>
          </a:p>
          <a:p>
            <a:r>
              <a:rPr lang="en-AU" sz="675" b="1" dirty="0">
                <a:solidFill>
                  <a:schemeClr val="bg1"/>
                </a:solidFill>
              </a:rPr>
              <a:t>Disaster Coordination Partners</a:t>
            </a:r>
          </a:p>
          <a:p>
            <a:pPr marL="128588" indent="-128588">
              <a:buFont typeface="Arial" panose="020B0604020202020204" pitchFamily="34" charset="0"/>
              <a:buChar char="•"/>
            </a:pPr>
            <a:r>
              <a:rPr lang="en-AU" sz="600" dirty="0">
                <a:solidFill>
                  <a:schemeClr val="bg1"/>
                </a:solidFill>
              </a:rPr>
              <a:t>Local/District Disaster Management Committee (DDMC)</a:t>
            </a:r>
          </a:p>
          <a:p>
            <a:pPr marL="128588" indent="-128588">
              <a:buFont typeface="Arial" panose="020B0604020202020204" pitchFamily="34" charset="0"/>
              <a:buChar char="•"/>
            </a:pPr>
            <a:r>
              <a:rPr lang="en-AU" sz="600" dirty="0">
                <a:solidFill>
                  <a:schemeClr val="bg1"/>
                </a:solidFill>
              </a:rPr>
              <a:t>Queensland Ambulance Service (QAS)</a:t>
            </a:r>
          </a:p>
          <a:p>
            <a:pPr marL="128588" indent="-128588">
              <a:buFont typeface="Arial" panose="020B0604020202020204" pitchFamily="34" charset="0"/>
              <a:buChar char="•"/>
            </a:pPr>
            <a:r>
              <a:rPr lang="en-AU" sz="600" dirty="0">
                <a:solidFill>
                  <a:schemeClr val="bg1"/>
                </a:solidFill>
              </a:rPr>
              <a:t>State Health Emergency Coordination Centre (SHECC)</a:t>
            </a:r>
          </a:p>
          <a:p>
            <a:endParaRPr lang="en-AU" sz="600" dirty="0">
              <a:solidFill>
                <a:schemeClr val="bg1"/>
              </a:solidFill>
            </a:endParaRPr>
          </a:p>
          <a:p>
            <a:endParaRPr lang="en-AU" sz="600" dirty="0">
              <a:solidFill>
                <a:schemeClr val="bg1"/>
              </a:solidFill>
            </a:endParaRPr>
          </a:p>
          <a:p>
            <a:r>
              <a:rPr lang="en-AU" sz="675" b="1" dirty="0">
                <a:solidFill>
                  <a:schemeClr val="bg1"/>
                </a:solidFill>
              </a:rPr>
              <a:t>CLINICAL DEFINITIONS</a:t>
            </a:r>
          </a:p>
          <a:p>
            <a:pPr marL="128588" indent="-128588">
              <a:buFont typeface="Arial" panose="020B0604020202020204" pitchFamily="34" charset="0"/>
              <a:buChar char="•"/>
            </a:pPr>
            <a:r>
              <a:rPr lang="en-AU" sz="600" b="1" dirty="0">
                <a:solidFill>
                  <a:schemeClr val="bg1"/>
                </a:solidFill>
              </a:rPr>
              <a:t>Suspected</a:t>
            </a:r>
            <a:r>
              <a:rPr lang="en-AU" sz="600" dirty="0">
                <a:solidFill>
                  <a:schemeClr val="bg1"/>
                </a:solidFill>
              </a:rPr>
              <a:t> case: symptomatic AND epidemiological link (e.g. close contact or “hot spot”).</a:t>
            </a:r>
          </a:p>
          <a:p>
            <a:pPr marL="128588" indent="-128588">
              <a:buFont typeface="Arial" panose="020B0604020202020204" pitchFamily="34" charset="0"/>
              <a:buChar char="•"/>
            </a:pPr>
            <a:r>
              <a:rPr lang="en-AU" sz="600" b="1" dirty="0">
                <a:solidFill>
                  <a:schemeClr val="bg1"/>
                </a:solidFill>
              </a:rPr>
              <a:t>Confirmed</a:t>
            </a:r>
            <a:r>
              <a:rPr lang="en-AU" sz="600" dirty="0">
                <a:solidFill>
                  <a:schemeClr val="bg1"/>
                </a:solidFill>
              </a:rPr>
              <a:t> case: person has tested positive to COVID-19</a:t>
            </a:r>
          </a:p>
          <a:p>
            <a:pPr marL="128588" indent="-128588">
              <a:buFont typeface="Arial" panose="020B0604020202020204" pitchFamily="34" charset="0"/>
              <a:buChar char="•"/>
            </a:pPr>
            <a:r>
              <a:rPr lang="en-AU" sz="600" dirty="0">
                <a:solidFill>
                  <a:schemeClr val="bg1"/>
                </a:solidFill>
              </a:rPr>
              <a:t>Outbreak: single confirmed case of COVID-19 in a resident, staff member or frequent attendee of a residential service</a:t>
            </a:r>
          </a:p>
          <a:p>
            <a:pPr marL="128588" indent="-128588">
              <a:buFont typeface="Arial" panose="020B0604020202020204" pitchFamily="34" charset="0"/>
              <a:buChar char="•"/>
            </a:pPr>
            <a:r>
              <a:rPr lang="en-AU" sz="600" dirty="0">
                <a:solidFill>
                  <a:schemeClr val="bg1"/>
                </a:solidFill>
              </a:rPr>
              <a:t>Isolation: separate from the rest of the service those residents who are unwell with confirmed or suspected COVID-19  and restrict their movements until they are no longer consider infectious to others</a:t>
            </a:r>
          </a:p>
          <a:p>
            <a:pPr marL="128588" indent="-128588">
              <a:buFont typeface="Arial" panose="020B0604020202020204" pitchFamily="34" charset="0"/>
              <a:buChar char="•"/>
            </a:pPr>
            <a:r>
              <a:rPr lang="en-AU" sz="600" dirty="0">
                <a:solidFill>
                  <a:schemeClr val="bg1"/>
                </a:solidFill>
              </a:rPr>
              <a:t>Quarantine: separate form the rest of the service those residents who are well but have been exposed (or potentially exposed) to COVID-19 and restrict their movements during the disease’s incubation period (i.e. 14 days)</a:t>
            </a:r>
          </a:p>
          <a:p>
            <a:pPr marL="128588" indent="-128588">
              <a:buFont typeface="Arial" panose="020B0604020202020204" pitchFamily="34" charset="0"/>
              <a:buChar char="•"/>
            </a:pPr>
            <a:endParaRPr lang="en-AU" sz="600" dirty="0">
              <a:solidFill>
                <a:schemeClr val="bg1"/>
              </a:solidFill>
            </a:endParaRPr>
          </a:p>
          <a:p>
            <a:r>
              <a:rPr lang="en-AU" sz="675" b="1" dirty="0">
                <a:solidFill>
                  <a:schemeClr val="bg1"/>
                </a:solidFill>
              </a:rPr>
              <a:t>NOTIFICATIONS CONTACT LIST FOR THE SERVICE PROVIDER (as appropriate)</a:t>
            </a:r>
          </a:p>
          <a:p>
            <a:pPr marL="128588" indent="-128588">
              <a:buFont typeface="Arial" panose="020B0604020202020204" pitchFamily="34" charset="0"/>
              <a:buChar char="•"/>
            </a:pPr>
            <a:r>
              <a:rPr lang="en-AU" sz="600" dirty="0">
                <a:solidFill>
                  <a:schemeClr val="bg1"/>
                </a:solidFill>
              </a:rPr>
              <a:t>Department of Communities, Housing and Digital Economy (DCHDE)</a:t>
            </a:r>
          </a:p>
          <a:p>
            <a:pPr marL="128588" indent="-128588">
              <a:buFont typeface="Arial" panose="020B0604020202020204" pitchFamily="34" charset="0"/>
              <a:buChar char="•"/>
            </a:pPr>
            <a:r>
              <a:rPr lang="en-AU" sz="600" dirty="0">
                <a:solidFill>
                  <a:schemeClr val="bg1"/>
                </a:solidFill>
              </a:rPr>
              <a:t>DCHDE Housing Service Centre</a:t>
            </a:r>
          </a:p>
          <a:p>
            <a:pPr marL="128588" indent="-128588">
              <a:buFont typeface="Arial" panose="020B0604020202020204" pitchFamily="34" charset="0"/>
              <a:buChar char="•"/>
            </a:pPr>
            <a:r>
              <a:rPr lang="en-AU" sz="600" dirty="0">
                <a:solidFill>
                  <a:schemeClr val="bg1"/>
                </a:solidFill>
              </a:rPr>
              <a:t>Public Guardian</a:t>
            </a:r>
          </a:p>
          <a:p>
            <a:pPr marL="128588" indent="-128588">
              <a:buFont typeface="Arial" panose="020B0604020202020204" pitchFamily="34" charset="0"/>
              <a:buChar char="•"/>
            </a:pPr>
            <a:r>
              <a:rPr lang="en-AU" sz="600" dirty="0">
                <a:solidFill>
                  <a:schemeClr val="bg1"/>
                </a:solidFill>
              </a:rPr>
              <a:t>Mental Health Alcohol and Other Drugs Branch</a:t>
            </a:r>
          </a:p>
          <a:p>
            <a:pPr marL="128588" indent="-128588">
              <a:buFont typeface="Arial" panose="020B0604020202020204" pitchFamily="34" charset="0"/>
              <a:buChar char="•"/>
            </a:pPr>
            <a:r>
              <a:rPr lang="en-AU" sz="600" dirty="0">
                <a:solidFill>
                  <a:schemeClr val="bg1"/>
                </a:solidFill>
              </a:rPr>
              <a:t>Aboriginal and Torres Strait Islander Community Controlled Health Service</a:t>
            </a:r>
          </a:p>
          <a:p>
            <a:pPr marL="128588" indent="-128588">
              <a:buFont typeface="Arial" panose="020B0604020202020204" pitchFamily="34" charset="0"/>
              <a:buChar char="•"/>
            </a:pPr>
            <a:endParaRPr lang="en-AU" sz="600" dirty="0">
              <a:solidFill>
                <a:schemeClr val="bg1"/>
              </a:solidFill>
            </a:endParaRPr>
          </a:p>
        </p:txBody>
      </p:sp>
      <p:sp>
        <p:nvSpPr>
          <p:cNvPr id="15" name="TextBox 14">
            <a:extLst>
              <a:ext uri="{FF2B5EF4-FFF2-40B4-BE49-F238E27FC236}">
                <a16:creationId xmlns:a16="http://schemas.microsoft.com/office/drawing/2014/main" id="{AFA83184-AE8C-4965-88C1-8FE99B8BCCF4}"/>
              </a:ext>
            </a:extLst>
          </p:cNvPr>
          <p:cNvSpPr txBox="1"/>
          <p:nvPr/>
        </p:nvSpPr>
        <p:spPr>
          <a:xfrm>
            <a:off x="148231" y="4723929"/>
            <a:ext cx="1324222" cy="184666"/>
          </a:xfrm>
          <a:prstGeom prst="rect">
            <a:avLst/>
          </a:prstGeom>
          <a:noFill/>
        </p:spPr>
        <p:txBody>
          <a:bodyPr wrap="square" rtlCol="0">
            <a:spAutoFit/>
          </a:bodyPr>
          <a:lstStyle/>
          <a:p>
            <a:r>
              <a:rPr lang="en-AU" sz="600" dirty="0">
                <a:solidFill>
                  <a:schemeClr val="bg1"/>
                </a:solidFill>
                <a:latin typeface="Arial Nova Light" panose="020B0304020202020204" pitchFamily="34" charset="0"/>
                <a:cs typeface="Segoe UI" panose="020B0502040204020203" pitchFamily="34" charset="0"/>
              </a:rPr>
              <a:t>Modelled on Qld Health DAS RRP</a:t>
            </a:r>
          </a:p>
        </p:txBody>
      </p:sp>
    </p:spTree>
    <p:extLst>
      <p:ext uri="{BB962C8B-B14F-4D97-AF65-F5344CB8AC3E}">
        <p14:creationId xmlns:p14="http://schemas.microsoft.com/office/powerpoint/2010/main" val="1623011115"/>
      </p:ext>
    </p:extLst>
  </p:cSld>
  <p:clrMapOvr>
    <a:masterClrMapping/>
  </p:clrMapOvr>
</p:sld>
</file>

<file path=ppt/theme/theme1.xml><?xml version="1.0" encoding="utf-8"?>
<a:theme xmlns:a="http://schemas.openxmlformats.org/drawingml/2006/main" name="Antonio template">
  <a:themeElements>
    <a:clrScheme name="Custom 11">
      <a:dk1>
        <a:sysClr val="windowText" lastClr="000000"/>
      </a:dk1>
      <a:lt1>
        <a:sysClr val="window" lastClr="FFFFFF"/>
      </a:lt1>
      <a:dk2>
        <a:srgbClr val="44546A"/>
      </a:dk2>
      <a:lt2>
        <a:srgbClr val="E7E6E6"/>
      </a:lt2>
      <a:accent1>
        <a:srgbClr val="4A2366"/>
      </a:accent1>
      <a:accent2>
        <a:srgbClr val="8E3493"/>
      </a:accent2>
      <a:accent3>
        <a:srgbClr val="F2612A"/>
      </a:accent3>
      <a:accent4>
        <a:srgbClr val="F7A52A"/>
      </a:accent4>
      <a:accent5>
        <a:srgbClr val="007681"/>
      </a:accent5>
      <a:accent6>
        <a:srgbClr val="01B5BB"/>
      </a:accent6>
      <a:hlink>
        <a:srgbClr val="00768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8db0ed6e-a8d1-41a8-8381-5e39c61d9a76">14</Document_x0020_type>
    <PublishingExpirationDate xmlns="6bb4696c-26de-4910-bde5-9e89110cd81e" xsi:nil="true"/>
    <ReportOwner xmlns="6bb4696c-26de-4910-bde5-9e89110cd81e">
      <UserInfo>
        <DisplayName/>
        <AccountId xsi:nil="true"/>
        <AccountType/>
      </UserInfo>
    </ReportOwner>
    <PublishingStartDate xmlns="6bb4696c-26de-4910-bde5-9e89110cd81e" xsi:nil="true"/>
    <TaxKeywordTaxHTField xmlns="8db0ed6e-a8d1-41a8-8381-5e39c61d9a76">
      <Terms xmlns="http://schemas.microsoft.com/office/infopath/2007/PartnerControls">
        <TermInfo xmlns="http://schemas.microsoft.com/office/infopath/2007/PartnerControls">
          <TermName xmlns="http://schemas.microsoft.com/office/infopath/2007/PartnerControls">document template</TermName>
          <TermId xmlns="http://schemas.microsoft.com/office/infopath/2007/PartnerControls">4e0987f0-dd71-4303-b7bc-1981d86d0ab7</TermId>
        </TermInfo>
        <TermInfo xmlns="http://schemas.microsoft.com/office/infopath/2007/PartnerControls">
          <TermName xmlns="http://schemas.microsoft.com/office/infopath/2007/PartnerControls">powerpoint</TermName>
          <TermId xmlns="http://schemas.microsoft.com/office/infopath/2007/PartnerControls">1be6f17e-c43d-495a-9f35-44f49ddbfa1a</TermId>
        </TermInfo>
        <TermInfo xmlns="http://schemas.microsoft.com/office/infopath/2007/PartnerControls">
          <TermName xmlns="http://schemas.microsoft.com/office/infopath/2007/PartnerControls">Corporate Communication</TermName>
          <TermId xmlns="http://schemas.microsoft.com/office/infopath/2007/PartnerControls">8fc793aa-deb7-43cf-b51b-1547e4822986</TermId>
        </TermInfo>
      </Terms>
    </TaxKeywordTaxHTField>
    <Corporate_x0020_Function xmlns="8db0ed6e-a8d1-41a8-8381-5e39c61d9a76" xsi:nil="true"/>
    <Business_x0020_Area xmlns="8db0ed6e-a8d1-41a8-8381-5e39c61d9a76" xsi:nil="true"/>
    <Security xmlns="8db0ed6e-a8d1-41a8-8381-5e39c61d9a76">Unclassified</Security>
    <Review_x0020_Date xmlns="8db0ed6e-a8d1-41a8-8381-5e39c61d9a76">2021-04-16T04:07:05+00:00</Review_x0020_Date>
    <RoutingRuleDescription xmlns="6bb4696c-26de-4910-bde5-9e89110cd81e">CHDE PowerPoint template</RoutingRuleDescription>
    <TaxCatchAll xmlns="8db0ed6e-a8d1-41a8-8381-5e39c61d9a76">
      <Value>881</Value>
      <Value>278</Value>
      <Value>1849</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Intranet Document" ma:contentTypeID="0x010100D2EC370876621B4B91B85C72C5404989005C266BC60F5B264097FD7F40D936B39F" ma:contentTypeVersion="18" ma:contentTypeDescription="" ma:contentTypeScope="" ma:versionID="190629998660b9b4811d8b36ffaf4632">
  <xsd:schema xmlns:xsd="http://www.w3.org/2001/XMLSchema" xmlns:xs="http://www.w3.org/2001/XMLSchema" xmlns:p="http://schemas.microsoft.com/office/2006/metadata/properties" xmlns:ns2="6bb4696c-26de-4910-bde5-9e89110cd81e" xmlns:ns3="8db0ed6e-a8d1-41a8-8381-5e39c61d9a76" targetNamespace="http://schemas.microsoft.com/office/2006/metadata/properties" ma:root="true" ma:fieldsID="1dd184a67ffa9ffc844903035694a70e" ns2:_="" ns3:_="">
    <xsd:import namespace="6bb4696c-26de-4910-bde5-9e89110cd81e"/>
    <xsd:import namespace="8db0ed6e-a8d1-41a8-8381-5e39c61d9a76"/>
    <xsd:element name="properties">
      <xsd:complexType>
        <xsd:sequence>
          <xsd:element name="documentManagement">
            <xsd:complexType>
              <xsd:all>
                <xsd:element ref="ns2:RoutingRuleDescription"/>
                <xsd:element ref="ns3:Document_x0020_type" minOccurs="0"/>
                <xsd:element ref="ns3:Corporate_x0020_Function" minOccurs="0"/>
                <xsd:element ref="ns3:Business_x0020_Area" minOccurs="0"/>
                <xsd:element ref="ns2:ReportOwner" minOccurs="0"/>
                <xsd:element ref="ns3:Security" minOccurs="0"/>
                <xsd:element ref="ns3:Review_x0020_Date" minOccurs="0"/>
                <xsd:element ref="ns2:PublishingStartDate" minOccurs="0"/>
                <xsd:element ref="ns2:PublishingExpirationDate" minOccurs="0"/>
                <xsd:element ref="ns3:TaxCatchAllLabel" minOccurs="0"/>
                <xsd:element ref="ns3:TaxKeywordTaxHTField" minOccurs="0"/>
                <xsd:element ref="ns3:TaxCatchAll"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b4696c-26de-4910-bde5-9e89110cd81e" elementFormDefault="qualified">
    <xsd:import namespace="http://schemas.microsoft.com/office/2006/documentManagement/types"/>
    <xsd:import namespace="http://schemas.microsoft.com/office/infopath/2007/PartnerControls"/>
    <xsd:element name="RoutingRuleDescription" ma:index="2" ma:displayName="Description" ma:description="" ma:internalName="RoutingRuleDescription" ma:readOnly="false">
      <xsd:simpleType>
        <xsd:restriction base="dms:Text">
          <xsd:maxLength value="255"/>
        </xsd:restriction>
      </xsd:simpleType>
    </xsd:element>
    <xsd:element name="ReportOwner" ma:index="7" nillable="true" ma:displayName="Owner" ma:description="Owner of this document"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StartDate" ma:index="10"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0ed6e-a8d1-41a8-8381-5e39c61d9a76" elementFormDefault="qualified">
    <xsd:import namespace="http://schemas.microsoft.com/office/2006/documentManagement/types"/>
    <xsd:import namespace="http://schemas.microsoft.com/office/infopath/2007/PartnerControls"/>
    <xsd:element name="Document_x0020_type" ma:index="4" nillable="true" ma:displayName="Document type" ma:list="{bdd362ff-2f16-47bd-a983-9e0210d9f24c}" ma:internalName="Document_x0020_type" ma:readOnly="false" ma:showField="Title" ma:web="8db0ed6e-a8d1-41a8-8381-5e39c61d9a76">
      <xsd:simpleType>
        <xsd:restriction base="dms:Lookup"/>
      </xsd:simpleType>
    </xsd:element>
    <xsd:element name="Corporate_x0020_Function" ma:index="5" nillable="true" ma:displayName="Corporate Function" ma:list="{4b598648-2d6a-499d-bcba-649ec1cd7ed1}" ma:internalName="Corporate_x0020_Function" ma:readOnly="false" ma:showField="Title" ma:web="8db0ed6e-a8d1-41a8-8381-5e39c61d9a76">
      <xsd:simpleType>
        <xsd:restriction base="dms:Lookup"/>
      </xsd:simpleType>
    </xsd:element>
    <xsd:element name="Business_x0020_Area" ma:index="6" nillable="true" ma:displayName="Business Area" ma:list="{f5d22bed-f116-4f30-9dfa-e62536509d6c}" ma:internalName="Business_x0020_Area" ma:readOnly="false" ma:showField="Title" ma:web="8db0ed6e-a8d1-41a8-8381-5e39c61d9a76">
      <xsd:simpleType>
        <xsd:restriction base="dms:Lookup"/>
      </xsd:simpleType>
    </xsd:element>
    <xsd:element name="Security" ma:index="8" nillable="true" ma:displayName="Security" ma:default="Unclassified" ma:format="Dropdown" ma:internalName="Security" ma:readOnly="false">
      <xsd:simpleType>
        <xsd:restriction base="dms:Choice">
          <xsd:enumeration value="Highly-protected"/>
          <xsd:enumeration value="In-Confidence"/>
          <xsd:enumeration value="Protected"/>
          <xsd:enumeration value="Public"/>
          <xsd:enumeration value="Unclassified"/>
          <xsd:enumeration value="In-confidence"/>
          <xsd:enumeration value="Highly protected"/>
        </xsd:restriction>
      </xsd:simpleType>
    </xsd:element>
    <xsd:element name="Review_x0020_Date" ma:index="9" nillable="true" ma:displayName="Review Date" ma:default="[today]" ma:format="DateOnly" ma:internalName="Review_x0020_Date" ma:readOnly="false">
      <xsd:simpleType>
        <xsd:restriction base="dms:DateTime"/>
      </xsd:simpleType>
    </xsd:element>
    <xsd:element name="TaxCatchAllLabel" ma:index="12" nillable="true" ma:displayName="Taxonomy Catch All Column1" ma:hidden="true" ma:list="{6dcd9a57-0776-41f7-993c-b2ac669199e9}" ma:internalName="TaxCatchAllLabel" ma:readOnly="true" ma:showField="CatchAllDataLabel" ma:web="8db0ed6e-a8d1-41a8-8381-5e39c61d9a76">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readOnly="false" ma:fieldId="{23f27201-bee3-471e-b2e7-b64fd8b7ca38}" ma:taxonomyMulti="true" ma:sspId="16c13654-9e0b-40a7-be5f-9925f2f86583" ma:termSetId="00000000-0000-0000-0000-000000000000" ma:anchorId="00000000-0000-0000-0000-000000000000" ma:open="true" ma:isKeyword="true">
      <xsd:complexType>
        <xsd:sequence>
          <xsd:element ref="pc:Terms" minOccurs="0" maxOccurs="1"/>
        </xsd:sequence>
      </xsd:complexType>
    </xsd:element>
    <xsd:element name="TaxCatchAll" ma:index="19" nillable="true" ma:displayName="Taxonomy Catch All Column" ma:hidden="true" ma:list="{6dcd9a57-0776-41f7-993c-b2ac669199e9}" ma:internalName="TaxCatchAll" ma:readOnly="false" ma:showField="CatchAllData" ma:web="8db0ed6e-a8d1-41a8-8381-5e39c61d9a7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D21B7-6001-4E49-A155-026B8CA18556}">
  <ds:schemaRefs>
    <ds:schemaRef ds:uri="http://schemas.microsoft.com/sharepoint/v3/contenttype/forms"/>
  </ds:schemaRefs>
</ds:datastoreItem>
</file>

<file path=customXml/itemProps2.xml><?xml version="1.0" encoding="utf-8"?>
<ds:datastoreItem xmlns:ds="http://schemas.openxmlformats.org/officeDocument/2006/customXml" ds:itemID="{E580AEFE-7CFB-4031-B800-9A4FACE2340C}">
  <ds:schemaRefs>
    <ds:schemaRef ds:uri="http://schemas.microsoft.com/office/infopath/2007/PartnerControls"/>
    <ds:schemaRef ds:uri="http://schemas.microsoft.com/office/2006/documentManagement/types"/>
    <ds:schemaRef ds:uri="6bb4696c-26de-4910-bde5-9e89110cd81e"/>
    <ds:schemaRef ds:uri="http://purl.org/dc/dcmitype/"/>
    <ds:schemaRef ds:uri="http://purl.org/dc/terms/"/>
    <ds:schemaRef ds:uri="http://schemas.microsoft.com/office/2006/metadata/properties"/>
    <ds:schemaRef ds:uri="http://www.w3.org/XML/1998/namespace"/>
    <ds:schemaRef ds:uri="8db0ed6e-a8d1-41a8-8381-5e39c61d9a76"/>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E8C7FABC-C9CA-4D5F-B88B-6E57E43FA6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b4696c-26de-4910-bde5-9e89110cd81e"/>
    <ds:schemaRef ds:uri="8db0ed6e-a8d1-41a8-8381-5e39c61d9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1014</TotalTime>
  <Words>2026</Words>
  <Application>Microsoft Office PowerPoint</Application>
  <PresentationFormat>On-screen Show (16:9)</PresentationFormat>
  <Paragraphs>208</Paragraphs>
  <Slides>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Wingdings</vt:lpstr>
      <vt:lpstr>Arial Nova</vt:lpstr>
      <vt:lpstr>Lato</vt:lpstr>
      <vt:lpstr>Arial Nova Light</vt:lpstr>
      <vt:lpstr>Courier New</vt:lpstr>
      <vt:lpstr>Segoe UI</vt:lpstr>
      <vt:lpstr>Antonio template</vt:lpstr>
      <vt:lpstr>COVID-19 Residential Services Rapid Response Plan</vt:lpstr>
      <vt:lpstr>COVID-19 Residential Service Rapid Response</vt:lpstr>
      <vt:lpstr>COVID-19 Residential Service Rapid Response: Whole of Government Response</vt:lpstr>
      <vt:lpstr>Roles and Responsibilities in the Event of a Confirmed Case – Whole of government response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CHDE PowerPoint template</dc:title>
  <dc:creator>Department of Communities, Housing and Digital Economy</dc:creator>
  <cp:keywords>document template, PowerPoint, corporate communication</cp:keywords>
  <cp:lastModifiedBy>Wayne Bolton</cp:lastModifiedBy>
  <cp:revision>43</cp:revision>
  <dcterms:modified xsi:type="dcterms:W3CDTF">2021-06-11T02:28:41Z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0x010100D2EC370876621B4B91B85C72C5404989005C266BC60F5B264097FD7F40D936B39F</vt:lpwstr>
  </property>
  <property fmtid="{D5CDD505-2E9C-101B-9397-08002B2CF9AE}" pid="3" name="TaxKeyword">
    <vt:lpwstr>881;#document template|4e0987f0-dd71-4303-b7bc-1981d86d0ab7;#278;#powerpoint|1be6f17e-c43d-495a-9f35-44f49ddbfa1a;#1849;#Corporate Communication|8fc793aa-deb7-43cf-b51b-1547e4822986</vt:lpwstr>
  </property>
</Properties>
</file>